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73" r:id="rId2"/>
    <p:sldId id="263" r:id="rId3"/>
    <p:sldId id="264" r:id="rId4"/>
    <p:sldId id="261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</p:sldIdLst>
  <p:sldSz cx="11880850" cy="7740650"/>
  <p:notesSz cx="7283450" cy="11422063"/>
  <p:defaultTextStyle>
    <a:defPPr>
      <a:defRPr lang="id-ID"/>
    </a:defPPr>
    <a:lvl1pPr marL="0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0573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1146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1719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42292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02865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63438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24010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84583" algn="l" defTabSz="11211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900" y="168"/>
      </p:cViewPr>
      <p:guideLst>
        <p:guide orient="horz" pos="2438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55891" cy="570483"/>
          </a:xfrm>
          <a:prstGeom prst="rect">
            <a:avLst/>
          </a:prstGeom>
        </p:spPr>
        <p:txBody>
          <a:bodyPr vert="horz" lIns="98645" tIns="49323" rIns="98645" bIns="49323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25932" y="1"/>
            <a:ext cx="3155890" cy="570483"/>
          </a:xfrm>
          <a:prstGeom prst="rect">
            <a:avLst/>
          </a:prstGeom>
        </p:spPr>
        <p:txBody>
          <a:bodyPr vert="horz" lIns="98645" tIns="49323" rIns="98645" bIns="49323" rtlCol="0"/>
          <a:lstStyle>
            <a:lvl1pPr algn="r">
              <a:defRPr sz="1300"/>
            </a:lvl1pPr>
          </a:lstStyle>
          <a:p>
            <a:fld id="{9D8C3B26-D27F-4411-A155-CB74E121F8A3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849808"/>
            <a:ext cx="3155891" cy="570483"/>
          </a:xfrm>
          <a:prstGeom prst="rect">
            <a:avLst/>
          </a:prstGeom>
        </p:spPr>
        <p:txBody>
          <a:bodyPr vert="horz" lIns="98645" tIns="49323" rIns="98645" bIns="49323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25932" y="10849808"/>
            <a:ext cx="3155890" cy="570483"/>
          </a:xfrm>
          <a:prstGeom prst="rect">
            <a:avLst/>
          </a:prstGeom>
        </p:spPr>
        <p:txBody>
          <a:bodyPr vert="horz" lIns="98645" tIns="49323" rIns="98645" bIns="49323" rtlCol="0" anchor="b"/>
          <a:lstStyle>
            <a:lvl1pPr algn="r">
              <a:defRPr sz="1300"/>
            </a:lvl1pPr>
          </a:lstStyle>
          <a:p>
            <a:fld id="{45C47C9C-CD9E-48F2-8E0C-D25E32C1CBC8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34044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55891" cy="570483"/>
          </a:xfrm>
          <a:prstGeom prst="rect">
            <a:avLst/>
          </a:prstGeom>
        </p:spPr>
        <p:txBody>
          <a:bodyPr vert="horz" lIns="98645" tIns="49323" rIns="98645" bIns="49323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25932" y="1"/>
            <a:ext cx="3155890" cy="570483"/>
          </a:xfrm>
          <a:prstGeom prst="rect">
            <a:avLst/>
          </a:prstGeom>
        </p:spPr>
        <p:txBody>
          <a:bodyPr vert="horz" lIns="98645" tIns="49323" rIns="98645" bIns="49323" rtlCol="0"/>
          <a:lstStyle>
            <a:lvl1pPr algn="r">
              <a:defRPr sz="1300"/>
            </a:lvl1pPr>
          </a:lstStyle>
          <a:p>
            <a:fld id="{DB360AE8-BEE9-4E17-B5DA-B3CB72F59BBE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857250"/>
            <a:ext cx="6572250" cy="4283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645" tIns="49323" rIns="98645" bIns="49323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29159" y="5424904"/>
            <a:ext cx="5826760" cy="5139663"/>
          </a:xfrm>
          <a:prstGeom prst="rect">
            <a:avLst/>
          </a:prstGeom>
        </p:spPr>
        <p:txBody>
          <a:bodyPr vert="horz" lIns="98645" tIns="49323" rIns="98645" bIns="493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849808"/>
            <a:ext cx="3155891" cy="570483"/>
          </a:xfrm>
          <a:prstGeom prst="rect">
            <a:avLst/>
          </a:prstGeom>
        </p:spPr>
        <p:txBody>
          <a:bodyPr vert="horz" lIns="98645" tIns="49323" rIns="98645" bIns="49323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25932" y="10849808"/>
            <a:ext cx="3155890" cy="570483"/>
          </a:xfrm>
          <a:prstGeom prst="rect">
            <a:avLst/>
          </a:prstGeom>
        </p:spPr>
        <p:txBody>
          <a:bodyPr vert="horz" lIns="98645" tIns="49323" rIns="98645" bIns="49323" rtlCol="0" anchor="b"/>
          <a:lstStyle>
            <a:lvl1pPr algn="r">
              <a:defRPr sz="1300"/>
            </a:lvl1pPr>
          </a:lstStyle>
          <a:p>
            <a:fld id="{7BDEA5B7-63CC-40C4-9D3B-077C78BA025E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5545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60573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21146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81719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42292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02865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63438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24010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84583" algn="l" defTabSz="11211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55600" y="857250"/>
            <a:ext cx="6572250" cy="4283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EA5B7-63CC-40C4-9D3B-077C78BA025E}" type="slidenum">
              <a:rPr lang="id-ID" smtClean="0"/>
              <a:pPr/>
              <a:t>1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93050" y="1548130"/>
            <a:ext cx="10201690" cy="2064173"/>
          </a:xfrm>
          <a:ln>
            <a:noFill/>
          </a:ln>
        </p:spPr>
        <p:txBody>
          <a:bodyPr vert="horz" tIns="0" rIns="22423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9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93050" y="3644061"/>
            <a:ext cx="10205650" cy="1978166"/>
          </a:xfrm>
        </p:spPr>
        <p:txBody>
          <a:bodyPr lIns="0" rIns="22423"/>
          <a:lstStyle>
            <a:lvl1pPr marL="0" marR="56057" indent="0" algn="r">
              <a:buNone/>
              <a:defRPr>
                <a:solidFill>
                  <a:schemeClr val="tx1"/>
                </a:solidFill>
              </a:defRPr>
            </a:lvl1pPr>
            <a:lvl2pPr marL="560573" indent="0" algn="ctr">
              <a:buNone/>
            </a:lvl2pPr>
            <a:lvl3pPr marL="1121146" indent="0" algn="ctr">
              <a:buNone/>
            </a:lvl3pPr>
            <a:lvl4pPr marL="1681719" indent="0" algn="ctr">
              <a:buNone/>
            </a:lvl4pPr>
            <a:lvl5pPr marL="2242292" indent="0" algn="ctr">
              <a:buNone/>
            </a:lvl5pPr>
            <a:lvl6pPr marL="2802865" indent="0" algn="ctr">
              <a:buNone/>
            </a:lvl6pPr>
            <a:lvl7pPr marL="3363438" indent="0" algn="ctr">
              <a:buNone/>
            </a:lvl7pPr>
            <a:lvl8pPr marL="3924010" indent="0" algn="ctr">
              <a:buNone/>
            </a:lvl8pPr>
            <a:lvl9pPr marL="4484583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3616" y="1032088"/>
            <a:ext cx="2673191" cy="5882536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042" y="1032088"/>
            <a:ext cx="7821560" cy="588253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089" y="1486205"/>
            <a:ext cx="10098723" cy="1537809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9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089" y="3052764"/>
            <a:ext cx="10098723" cy="1704018"/>
          </a:xfrm>
        </p:spPr>
        <p:txBody>
          <a:bodyPr lIns="56057" rIns="56057" anchor="t"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794707"/>
            <a:ext cx="10692765" cy="129010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43" y="2167207"/>
            <a:ext cx="5247375" cy="5005620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9432" y="2167207"/>
            <a:ext cx="5247375" cy="5005620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794707"/>
            <a:ext cx="10692765" cy="1290108"/>
          </a:xfrm>
        </p:spPr>
        <p:txBody>
          <a:bodyPr tIns="56057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42" y="2094025"/>
            <a:ext cx="5249439" cy="744213"/>
          </a:xfrm>
        </p:spPr>
        <p:txBody>
          <a:bodyPr lIns="56057" tIns="0" rIns="56057" bIns="0" anchor="ctr">
            <a:noAutofit/>
          </a:bodyPr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500" b="1"/>
            </a:lvl2pPr>
            <a:lvl3pPr>
              <a:buNone/>
              <a:defRPr sz="22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035307" y="2099115"/>
            <a:ext cx="5251501" cy="739124"/>
          </a:xfrm>
        </p:spPr>
        <p:txBody>
          <a:bodyPr lIns="56057" tIns="0" rIns="56057" bIns="0" anchor="ctr"/>
          <a:lstStyle>
            <a:lvl1pPr marL="0" indent="0">
              <a:buNone/>
              <a:defRPr sz="29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500" b="1"/>
            </a:lvl2pPr>
            <a:lvl3pPr>
              <a:buNone/>
              <a:defRPr sz="2200" b="1"/>
            </a:lvl3pPr>
            <a:lvl4pPr>
              <a:buNone/>
              <a:defRPr sz="2000" b="1"/>
            </a:lvl4pPr>
            <a:lvl5pPr>
              <a:buNone/>
              <a:defRPr sz="20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94042" y="2838239"/>
            <a:ext cx="5249439" cy="4340678"/>
          </a:xfrm>
        </p:spPr>
        <p:txBody>
          <a:bodyPr tIns="0"/>
          <a:lstStyle>
            <a:lvl1pPr>
              <a:defRPr sz="27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5307" y="2838239"/>
            <a:ext cx="5251501" cy="4340678"/>
          </a:xfrm>
        </p:spPr>
        <p:txBody>
          <a:bodyPr tIns="0"/>
          <a:lstStyle>
            <a:lvl1pPr>
              <a:defRPr sz="27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794707"/>
            <a:ext cx="10791772" cy="1290108"/>
          </a:xfrm>
        </p:spPr>
        <p:txBody>
          <a:bodyPr vert="horz" tIns="56057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6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064" y="580551"/>
            <a:ext cx="3564255" cy="131161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2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91064" y="1892159"/>
            <a:ext cx="3564255" cy="5160433"/>
          </a:xfrm>
        </p:spPr>
        <p:txBody>
          <a:bodyPr lIns="22423" rIns="22423"/>
          <a:lstStyle>
            <a:lvl1pPr marL="0" indent="0" algn="l">
              <a:buNone/>
              <a:defRPr sz="1700"/>
            </a:lvl1pPr>
            <a:lvl2pPr indent="0" algn="l">
              <a:buNone/>
              <a:defRPr sz="15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645082" y="1892159"/>
            <a:ext cx="6641725" cy="5160433"/>
          </a:xfrm>
        </p:spPr>
        <p:txBody>
          <a:bodyPr tIns="0"/>
          <a:lstStyle>
            <a:lvl1pPr>
              <a:defRPr sz="34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113280" y="1250691"/>
            <a:ext cx="6831489" cy="464439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115" tIns="56057" rIns="112115" bIns="56057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399816" y="6049591"/>
            <a:ext cx="201974" cy="17545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115" tIns="56057" rIns="112115" bIns="56057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57" y="1328480"/>
            <a:ext cx="2875166" cy="1786310"/>
          </a:xfrm>
        </p:spPr>
        <p:txBody>
          <a:bodyPr vert="horz" lIns="56057" tIns="56057" rIns="56057" bIns="56057" anchor="b"/>
          <a:lstStyle>
            <a:lvl1pPr algn="l">
              <a:buNone/>
              <a:defRPr sz="25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057" y="3192860"/>
            <a:ext cx="2871205" cy="2459807"/>
          </a:xfrm>
        </p:spPr>
        <p:txBody>
          <a:bodyPr lIns="78480" rIns="56057" bIns="56057" anchor="t"/>
          <a:lstStyle>
            <a:lvl1pPr marL="0" indent="0" algn="l">
              <a:spcBef>
                <a:spcPts val="307"/>
              </a:spcBef>
              <a:buFontTx/>
              <a:buNone/>
              <a:defRPr sz="1600"/>
            </a:lvl1pPr>
            <a:lvl2pPr>
              <a:defRPr sz="15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94751" y="7174436"/>
            <a:ext cx="792057" cy="412118"/>
          </a:xfrm>
        </p:spPr>
        <p:txBody>
          <a:bodyPr/>
          <a:lstStyle/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529110" y="1353899"/>
            <a:ext cx="5999829" cy="4437973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9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376" y="6565218"/>
            <a:ext cx="11905602" cy="11754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2115" tIns="56057" rIns="112115" bIns="5605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692907" y="7020340"/>
            <a:ext cx="6187943" cy="7203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2115" tIns="56057" rIns="112115" bIns="5605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376" y="-8063"/>
            <a:ext cx="11905602" cy="11754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2115" tIns="56057" rIns="112115" bIns="5605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92907" y="-8063"/>
            <a:ext cx="6187943" cy="7203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2115" tIns="56057" rIns="112115" bIns="56057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94043" y="794707"/>
            <a:ext cx="10692765" cy="1290108"/>
          </a:xfrm>
          <a:prstGeom prst="rect">
            <a:avLst/>
          </a:prstGeom>
        </p:spPr>
        <p:txBody>
          <a:bodyPr vert="horz" lIns="0" tIns="56057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94043" y="2184583"/>
            <a:ext cx="10692765" cy="4954016"/>
          </a:xfrm>
          <a:prstGeom prst="rect">
            <a:avLst/>
          </a:prstGeom>
        </p:spPr>
        <p:txBody>
          <a:bodyPr vert="horz" lIns="112115" tIns="56057" rIns="112115" bIns="56057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94043" y="7174436"/>
            <a:ext cx="2772198" cy="41211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461B7F2-CCCA-4F63-AEA4-90181BC0DE5D}" type="datetimeFigureOut">
              <a:rPr lang="id-ID" smtClean="0"/>
              <a:pPr/>
              <a:t>07/12/2012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465248" y="7174436"/>
            <a:ext cx="4356312" cy="41211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296737" y="7174436"/>
            <a:ext cx="990071" cy="41211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B7F36C-40D8-4A39-8087-05049F1727D7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-24709" y="228458"/>
            <a:ext cx="11928337" cy="732782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1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36344" indent="-336344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84802" indent="-302709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21146" indent="-302709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457490" indent="-25786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793833" indent="-25786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0177" indent="-25786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2354406" indent="-224229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90750" indent="-224229" algn="l" rtl="0" eaLnBrk="1" latinLnBrk="0" hangingPunct="1">
        <a:spcBef>
          <a:spcPct val="20000"/>
        </a:spcBef>
        <a:buClr>
          <a:schemeClr val="tx2"/>
        </a:buClr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027094" indent="-224229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6057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211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8171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2422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028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3634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9240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4845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nfoperkara.badilag.net/sidkel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9096298" y="161237"/>
            <a:ext cx="2413315" cy="151657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2115" tIns="56057" rIns="112115" bIns="56057" anchor="ctr"/>
          <a:lstStyle/>
          <a:p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8393" y="3155945"/>
            <a:ext cx="8539421" cy="1370750"/>
          </a:xfrm>
        </p:spPr>
        <p:txBody>
          <a:bodyPr>
            <a:noAutofit/>
          </a:bodyPr>
          <a:lstStyle/>
          <a:p>
            <a:pPr algn="ctr"/>
            <a:r>
              <a:rPr lang="id-ID" sz="4900" dirty="0" smtClean="0">
                <a:solidFill>
                  <a:srgbClr val="FFFF00"/>
                </a:solidFill>
              </a:rPr>
              <a:t>TUTORIAL SISTEM PELAPORAN SIDANG KELILING</a:t>
            </a:r>
            <a:endParaRPr lang="id-ID" sz="4900" dirty="0">
              <a:solidFill>
                <a:srgbClr val="FFFF00"/>
              </a:solidFill>
            </a:endParaRPr>
          </a:p>
        </p:txBody>
      </p:sp>
      <p:pic>
        <p:nvPicPr>
          <p:cNvPr id="4" name="Picture 3" descr="logo1.jp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18" y="0"/>
            <a:ext cx="2216040" cy="2321990"/>
          </a:xfrm>
          <a:prstGeom prst="rect">
            <a:avLst/>
          </a:prstGeom>
        </p:spPr>
      </p:pic>
      <p:pic>
        <p:nvPicPr>
          <p:cNvPr id="5" name="Picture 11" descr="logo-port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96298" y="0"/>
            <a:ext cx="2413315" cy="217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adpaplu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028" y="2369928"/>
            <a:ext cx="3000794" cy="300079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2517" y="1290091"/>
            <a:ext cx="10859915" cy="2144534"/>
          </a:xfrm>
          <a:prstGeom prst="rect">
            <a:avLst/>
          </a:prstGeom>
        </p:spPr>
        <p:txBody>
          <a:bodyPr wrap="square" lIns="112115" tIns="56057" rIns="112115" bIns="56057">
            <a:spAutoFit/>
          </a:bodyPr>
          <a:lstStyle/>
          <a:p>
            <a:pPr marL="420430" indent="-420430" algn="just"/>
            <a:r>
              <a:rPr lang="id-ID" dirty="0" smtClean="0"/>
              <a:t>5. Pada Form Pelaporan Sidang keliling terdiri dari :</a:t>
            </a:r>
          </a:p>
          <a:p>
            <a:pPr marL="420430" indent="-420430" algn="just"/>
            <a:r>
              <a:rPr lang="id-ID" dirty="0" smtClean="0"/>
              <a:t>    a.  </a:t>
            </a:r>
            <a:r>
              <a:rPr lang="id-ID" b="1" dirty="0" smtClean="0"/>
              <a:t>Pilih Tahun anggaran</a:t>
            </a:r>
            <a:r>
              <a:rPr lang="id-ID" dirty="0" smtClean="0"/>
              <a:t>, dipakai untuk memilih tahun bersangkutan.</a:t>
            </a:r>
          </a:p>
          <a:p>
            <a:pPr marL="420430" indent="-420430" algn="just"/>
            <a:r>
              <a:rPr lang="id-ID" dirty="0" smtClean="0"/>
              <a:t>    b</a:t>
            </a:r>
            <a:r>
              <a:rPr lang="id-ID" b="1" dirty="0" smtClean="0"/>
              <a:t>.  Input data keliling </a:t>
            </a:r>
            <a:r>
              <a:rPr lang="id-ID" dirty="0" smtClean="0"/>
              <a:t>digunakan untuk menambah, merubah dan menghapus   </a:t>
            </a:r>
          </a:p>
          <a:p>
            <a:pPr marL="420430" indent="-420430" algn="just"/>
            <a:r>
              <a:rPr lang="id-ID" dirty="0" smtClean="0"/>
              <a:t>         data.</a:t>
            </a:r>
          </a:p>
          <a:p>
            <a:pPr marL="420430" indent="-420430" algn="just"/>
            <a:r>
              <a:rPr lang="id-ID" dirty="0" smtClean="0"/>
              <a:t>    c. </a:t>
            </a:r>
            <a:r>
              <a:rPr lang="id-ID" b="1" dirty="0" smtClean="0"/>
              <a:t>Print</a:t>
            </a:r>
            <a:r>
              <a:rPr lang="id-ID" dirty="0" smtClean="0"/>
              <a:t>  : untuk mencetak Laporan yang sudah di Input</a:t>
            </a:r>
          </a:p>
          <a:p>
            <a:pPr marL="420430" indent="-420430" algn="just"/>
            <a:r>
              <a:rPr lang="id-ID" dirty="0" smtClean="0"/>
              <a:t>    d. </a:t>
            </a:r>
            <a:r>
              <a:rPr lang="id-ID" b="1" dirty="0" smtClean="0"/>
              <a:t>Upload : </a:t>
            </a:r>
            <a:r>
              <a:rPr lang="id-ID" dirty="0" smtClean="0"/>
              <a:t>untuk proses upload </a:t>
            </a:r>
            <a:r>
              <a:rPr lang="id-ID" b="1" dirty="0" smtClean="0"/>
              <a:t>ke http://infoperkara.badilag.net </a:t>
            </a:r>
          </a:p>
        </p:txBody>
      </p:sp>
      <p:pic>
        <p:nvPicPr>
          <p:cNvPr id="5" name="Picture 4" descr="0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41" y="3441697"/>
            <a:ext cx="10144196" cy="3786214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42517" y="1290090"/>
            <a:ext cx="10859915" cy="451763"/>
          </a:xfrm>
          <a:prstGeom prst="rect">
            <a:avLst/>
          </a:prstGeom>
        </p:spPr>
        <p:txBody>
          <a:bodyPr wrap="square" lIns="112115" tIns="56057" rIns="112115" bIns="56057">
            <a:spAutoFit/>
          </a:bodyPr>
          <a:lstStyle/>
          <a:p>
            <a:pPr marL="420430" indent="-420430" algn="just"/>
            <a:r>
              <a:rPr lang="id-ID" dirty="0" smtClean="0"/>
              <a:t>5.1  Input Sidang Keliling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6868623" y="1693253"/>
            <a:ext cx="4733809" cy="5191522"/>
          </a:xfrm>
          <a:prstGeom prst="rect">
            <a:avLst/>
          </a:prstGeom>
          <a:noFill/>
        </p:spPr>
        <p:txBody>
          <a:bodyPr wrap="square" lIns="112115" tIns="56057" rIns="112115" bIns="56057" rtlCol="0">
            <a:spAutoFit/>
          </a:bodyPr>
          <a:lstStyle/>
          <a:p>
            <a:pPr marL="420430" indent="-420430" algn="just">
              <a:buAutoNum type="arabicPeriod"/>
            </a:pPr>
            <a:r>
              <a:rPr lang="id-ID" b="1" dirty="0" smtClean="0"/>
              <a:t>Tahun Anggaran </a:t>
            </a:r>
            <a:r>
              <a:rPr lang="id-ID" dirty="0" smtClean="0"/>
              <a:t>dan </a:t>
            </a:r>
            <a:r>
              <a:rPr lang="id-ID" b="1" dirty="0" smtClean="0"/>
              <a:t>Tempat sidang keliling</a:t>
            </a:r>
            <a:r>
              <a:rPr lang="id-ID" dirty="0" smtClean="0"/>
              <a:t> sudah tersedia, karena sudah di input di Master.</a:t>
            </a:r>
          </a:p>
          <a:p>
            <a:pPr marL="420430" indent="-420430" algn="just">
              <a:buAutoNum type="arabicPeriod"/>
            </a:pPr>
            <a:r>
              <a:rPr lang="id-ID" b="1" dirty="0" smtClean="0"/>
              <a:t>Tanggal pelaksanaan sidang keliling </a:t>
            </a:r>
            <a:r>
              <a:rPr lang="id-ID" dirty="0" smtClean="0"/>
              <a:t>di input dengan kapan diselenggarakannya Sidang keliling tersebut.</a:t>
            </a:r>
          </a:p>
          <a:p>
            <a:pPr marL="420430" indent="-420430" algn="just">
              <a:buAutoNum type="arabicPeriod"/>
            </a:pPr>
            <a:r>
              <a:rPr lang="id-ID" dirty="0" smtClean="0"/>
              <a:t>Isikan </a:t>
            </a:r>
            <a:r>
              <a:rPr lang="id-ID" b="1" dirty="0" smtClean="0"/>
              <a:t>Jumlah Perkara</a:t>
            </a:r>
            <a:r>
              <a:rPr lang="id-ID" dirty="0" smtClean="0"/>
              <a:t>, </a:t>
            </a:r>
            <a:r>
              <a:rPr lang="id-ID" b="1" dirty="0" smtClean="0"/>
              <a:t>Hakim</a:t>
            </a:r>
            <a:r>
              <a:rPr lang="id-ID" dirty="0" smtClean="0"/>
              <a:t>, </a:t>
            </a:r>
            <a:r>
              <a:rPr lang="id-ID" b="1" dirty="0" smtClean="0"/>
              <a:t>PP</a:t>
            </a:r>
            <a:r>
              <a:rPr lang="id-ID" dirty="0" smtClean="0"/>
              <a:t>, </a:t>
            </a:r>
            <a:r>
              <a:rPr lang="id-ID" b="1" dirty="0" smtClean="0"/>
              <a:t>JS</a:t>
            </a:r>
            <a:r>
              <a:rPr lang="id-ID" dirty="0" smtClean="0"/>
              <a:t>, </a:t>
            </a:r>
            <a:r>
              <a:rPr lang="id-ID" b="1" dirty="0" smtClean="0"/>
              <a:t>kesekretariatan </a:t>
            </a:r>
            <a:r>
              <a:rPr lang="id-ID" dirty="0" smtClean="0"/>
              <a:t>dan </a:t>
            </a:r>
            <a:r>
              <a:rPr lang="id-ID" b="1" dirty="0" smtClean="0"/>
              <a:t>Realisasi Anggaran </a:t>
            </a:r>
            <a:r>
              <a:rPr lang="id-ID" dirty="0" smtClean="0"/>
              <a:t>disesuaikan dengan keadaan sidang keliling yang telah dilaksanakan.</a:t>
            </a:r>
          </a:p>
          <a:p>
            <a:pPr marL="420430" indent="-420430" algn="just">
              <a:buAutoNum type="arabicPeriod"/>
            </a:pPr>
            <a:r>
              <a:rPr lang="id-ID" b="1" i="1" dirty="0" smtClean="0"/>
              <a:t>Pagu dan sisa anggaran terisi otomatis.</a:t>
            </a:r>
          </a:p>
          <a:p>
            <a:pPr marL="420430" indent="-420430"/>
            <a:endParaRPr lang="id-ID" dirty="0" smtClean="0"/>
          </a:p>
        </p:txBody>
      </p:sp>
      <p:pic>
        <p:nvPicPr>
          <p:cNvPr id="3074" name="Picture 2" descr="C:\Users\ITTWO\AppData\Roaming\PixelMetrics\CaptureWiz\Tem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5583" y="1727185"/>
            <a:ext cx="4500594" cy="51624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iadpaplu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028" y="2369928"/>
            <a:ext cx="3000794" cy="300079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2517" y="1290090"/>
            <a:ext cx="10859915" cy="451763"/>
          </a:xfrm>
          <a:prstGeom prst="rect">
            <a:avLst/>
          </a:prstGeom>
        </p:spPr>
        <p:txBody>
          <a:bodyPr wrap="square" lIns="112115" tIns="56057" rIns="112115" bIns="56057">
            <a:spAutoFit/>
          </a:bodyPr>
          <a:lstStyle/>
          <a:p>
            <a:pPr marL="420430" indent="-420430" algn="just"/>
            <a:r>
              <a:rPr lang="id-ID" dirty="0" smtClean="0"/>
              <a:t>5.2  Untuk mencetak laporan  tekan tombol </a:t>
            </a:r>
            <a:r>
              <a:rPr lang="id-ID" b="1" dirty="0" smtClean="0"/>
              <a:t>Print</a:t>
            </a:r>
            <a:endParaRPr lang="id-ID" b="1" dirty="0"/>
          </a:p>
        </p:txBody>
      </p:sp>
      <p:sp>
        <p:nvSpPr>
          <p:cNvPr id="7" name="Rectangle 6"/>
          <p:cNvSpPr/>
          <p:nvPr/>
        </p:nvSpPr>
        <p:spPr>
          <a:xfrm>
            <a:off x="649697" y="2983370"/>
            <a:ext cx="10859915" cy="451763"/>
          </a:xfrm>
          <a:prstGeom prst="rect">
            <a:avLst/>
          </a:prstGeom>
        </p:spPr>
        <p:txBody>
          <a:bodyPr wrap="square" lIns="112115" tIns="56057" rIns="112115" bIns="56057">
            <a:spAutoFit/>
          </a:bodyPr>
          <a:lstStyle/>
          <a:p>
            <a:pPr marL="420430" indent="-420430" algn="just"/>
            <a:r>
              <a:rPr lang="id-ID" dirty="0" smtClean="0"/>
              <a:t>Hasil pratinjau Cetak Sidang Keliling</a:t>
            </a:r>
            <a:endParaRPr lang="id-ID" dirty="0"/>
          </a:p>
        </p:txBody>
      </p:sp>
      <p:pic>
        <p:nvPicPr>
          <p:cNvPr id="2050" name="Picture 2" descr="C:\Users\ITTWO\AppData\Roaming\PixelMetrics\CaptureWiz\Temp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8327" y="1941499"/>
            <a:ext cx="10501386" cy="714380"/>
          </a:xfrm>
          <a:prstGeom prst="rect">
            <a:avLst/>
          </a:prstGeom>
          <a:noFill/>
        </p:spPr>
      </p:pic>
      <p:pic>
        <p:nvPicPr>
          <p:cNvPr id="2052" name="Picture 4" descr="C:\Users\ITTWO\AppData\Roaming\PixelMetrics\CaptureWiz\Temp\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6823" y="3441697"/>
            <a:ext cx="11144328" cy="40862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1137" y="869929"/>
            <a:ext cx="10859915" cy="451763"/>
          </a:xfrm>
          <a:prstGeom prst="rect">
            <a:avLst/>
          </a:prstGeom>
        </p:spPr>
        <p:txBody>
          <a:bodyPr wrap="square" lIns="112115" tIns="56057" rIns="112115" bIns="56057">
            <a:spAutoFit/>
          </a:bodyPr>
          <a:lstStyle/>
          <a:p>
            <a:pPr marL="420430" indent="-420430" algn="just"/>
            <a:r>
              <a:rPr lang="id-ID" dirty="0" smtClean="0"/>
              <a:t>Hasil pratinjau Cetak Sidang Keliling</a:t>
            </a:r>
            <a:endParaRPr lang="id-ID" dirty="0"/>
          </a:p>
        </p:txBody>
      </p:sp>
      <p:pic>
        <p:nvPicPr>
          <p:cNvPr id="1026" name="Picture 2" descr="C:\Users\ITTWO\AppData\Roaming\PixelMetrics\CaptureWiz\Tem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69995"/>
            <a:ext cx="11811000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833" y="917997"/>
            <a:ext cx="10692765" cy="374730"/>
          </a:xfrm>
        </p:spPr>
        <p:txBody>
          <a:bodyPr>
            <a:normAutofit/>
          </a:bodyPr>
          <a:lstStyle/>
          <a:p>
            <a:r>
              <a:rPr lang="id-ID" sz="2000" b="1" smtClean="0"/>
              <a:t>Setting Upload Infoperkara</a:t>
            </a:r>
            <a:endParaRPr lang="id-ID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825" y="1350045"/>
            <a:ext cx="10692765" cy="5760640"/>
          </a:xfrm>
        </p:spPr>
        <p:txBody>
          <a:bodyPr>
            <a:normAutofit/>
          </a:bodyPr>
          <a:lstStyle/>
          <a:p>
            <a:r>
              <a:rPr lang="id-ID" sz="1600" dirty="0" smtClean="0"/>
              <a:t>Sebelum kita mengupload data sidang kelililing ke Infoperkara, kita harus menseting upload dulu , pilih menu setting , pilih seting Koneksi</a:t>
            </a:r>
            <a:endParaRPr lang="id-ID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873" y="1998117"/>
            <a:ext cx="7089344" cy="3672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865" y="5958557"/>
            <a:ext cx="9433048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d-ID" dirty="0" smtClean="0"/>
              <a:t>URL = </a:t>
            </a:r>
            <a:r>
              <a:rPr lang="id-ID" b="1" dirty="0" smtClean="0">
                <a:hlinkClick r:id="rId3"/>
              </a:rPr>
              <a:t>http://infoperkara.badilag.net/sidkel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kunci = Ciyus Miyapah</a:t>
            </a:r>
          </a:p>
          <a:p>
            <a:r>
              <a:rPr lang="id-ID" dirty="0" smtClean="0"/>
              <a:t>Username dan Password adalah login  satker di Infoperkara.badilag.net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92209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825" y="845989"/>
            <a:ext cx="10692765" cy="446738"/>
          </a:xfrm>
        </p:spPr>
        <p:txBody>
          <a:bodyPr>
            <a:normAutofit fontScale="90000"/>
          </a:bodyPr>
          <a:lstStyle/>
          <a:p>
            <a:r>
              <a:rPr lang="id-ID" sz="3200" b="1" dirty="0" smtClean="0"/>
              <a:t>Upload ke Infoperkara</a:t>
            </a:r>
            <a:endParaRPr lang="id-ID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3" y="1494061"/>
            <a:ext cx="5256584" cy="339955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433" y="1494061"/>
            <a:ext cx="4913226" cy="33843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857" y="5310485"/>
            <a:ext cx="10729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1600" dirty="0" smtClean="0"/>
              <a:t>Setelah kita input  kegiatan sidang keliling serta setting koneksi sudah terisi dengan benar maka selanjutnya mengupload data tersebut ke Infoperkara , klik tombol upload, akan muncul kotak upload sidang keliling, klik tombol baca kemudian klik tombol Upload. Jumlah Data yang tertera adalah data yang dinput baru maupun yang di edit/update atau dihapus, sehingga data akan selalu sama antara yang di satker dan yang di infoperkara</a:t>
            </a:r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2125752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8085" y="2790205"/>
            <a:ext cx="10692765" cy="1290108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/>
              <a:t/>
            </a:r>
            <a:br>
              <a:rPr lang="id-ID" dirty="0"/>
            </a:br>
            <a:r>
              <a:rPr lang="id-ID" b="1" dirty="0" smtClean="0"/>
              <a:t>TERIMA KASIH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293099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iadpaplu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193" y="441301"/>
            <a:ext cx="3000794" cy="3000794"/>
          </a:xfrm>
          <a:prstGeom prst="rect">
            <a:avLst/>
          </a:prstGeom>
        </p:spPr>
      </p:pic>
      <p:pic>
        <p:nvPicPr>
          <p:cNvPr id="10" name="Picture 9" descr="siadpa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896" y="2418943"/>
            <a:ext cx="7635921" cy="4515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157" y="1048194"/>
            <a:ext cx="8087546" cy="790317"/>
          </a:xfrm>
          <a:prstGeom prst="rect">
            <a:avLst/>
          </a:prstGeom>
          <a:noFill/>
        </p:spPr>
        <p:txBody>
          <a:bodyPr wrap="none" lIns="112115" tIns="56057" rIns="112115" bIns="56057" rtlCol="0">
            <a:spAutoFit/>
          </a:bodyPr>
          <a:lstStyle/>
          <a:p>
            <a:pPr marL="420430" indent="-420430"/>
            <a:r>
              <a:rPr lang="id-ID" dirty="0" smtClean="0"/>
              <a:t>1.    Download Aplikasi Sistem Pelaporan Sidang Keliling melalui </a:t>
            </a:r>
          </a:p>
          <a:p>
            <a:pPr marL="420430" indent="-420430"/>
            <a:r>
              <a:rPr lang="id-ID" dirty="0" smtClean="0"/>
              <a:t>       url, http:\\www.siadpa.badilag.net</a:t>
            </a:r>
            <a:endParaRPr lang="id-ID" dirty="0"/>
          </a:p>
        </p:txBody>
      </p:sp>
      <p:sp>
        <p:nvSpPr>
          <p:cNvPr id="8" name="TextBox 7"/>
          <p:cNvSpPr txBox="1"/>
          <p:nvPr/>
        </p:nvSpPr>
        <p:spPr>
          <a:xfrm>
            <a:off x="1485075" y="1773884"/>
            <a:ext cx="7366831" cy="451763"/>
          </a:xfrm>
          <a:prstGeom prst="rect">
            <a:avLst/>
          </a:prstGeom>
          <a:noFill/>
        </p:spPr>
        <p:txBody>
          <a:bodyPr wrap="square" lIns="112115" tIns="56057" rIns="112115" bIns="56057" rtlCol="0">
            <a:spAutoFit/>
          </a:bodyPr>
          <a:lstStyle/>
          <a:p>
            <a:pPr marL="420430" indent="-420430">
              <a:buAutoNum type="alphaLcPeriod"/>
            </a:pPr>
            <a:r>
              <a:rPr lang="id-ID" dirty="0" smtClean="0">
                <a:solidFill>
                  <a:srgbClr val="FF0000"/>
                </a:solidFill>
              </a:rPr>
              <a:t>Pilih Aplikasi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adpa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075" y="1531987"/>
            <a:ext cx="7425583" cy="4999205"/>
          </a:xfrm>
          <a:prstGeom prst="rect">
            <a:avLst/>
          </a:prstGeom>
        </p:spPr>
      </p:pic>
      <p:pic>
        <p:nvPicPr>
          <p:cNvPr id="7" name="Picture 6" descr="siadpaplus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21" y="3084507"/>
            <a:ext cx="3000794" cy="30007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92255" y="1048193"/>
            <a:ext cx="7366831" cy="451763"/>
          </a:xfrm>
          <a:prstGeom prst="rect">
            <a:avLst/>
          </a:prstGeom>
          <a:noFill/>
        </p:spPr>
        <p:txBody>
          <a:bodyPr wrap="square" lIns="112115" tIns="56057" rIns="112115" bIns="56057" rtlCol="0">
            <a:spAutoFit/>
          </a:bodyPr>
          <a:lstStyle/>
          <a:p>
            <a:pPr marL="420430" indent="-420430"/>
            <a:r>
              <a:rPr lang="id-ID" dirty="0" smtClean="0">
                <a:solidFill>
                  <a:srgbClr val="FF0000"/>
                </a:solidFill>
              </a:rPr>
              <a:t>b. Lalu pilih Aplikasi Sistem Pelaporan Sidang Keliling</a:t>
            </a:r>
            <a:endParaRPr lang="id-ID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adpaplu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37" y="2727317"/>
            <a:ext cx="3000794" cy="3000794"/>
          </a:xfrm>
          <a:prstGeom prst="rect">
            <a:avLst/>
          </a:prstGeom>
        </p:spPr>
      </p:pic>
      <p:pic>
        <p:nvPicPr>
          <p:cNvPr id="6" name="Picture 5" descr="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393" y="1512871"/>
            <a:ext cx="8286808" cy="4909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156" y="1048193"/>
            <a:ext cx="7844211" cy="451763"/>
          </a:xfrm>
          <a:prstGeom prst="rect">
            <a:avLst/>
          </a:prstGeom>
          <a:noFill/>
        </p:spPr>
        <p:txBody>
          <a:bodyPr wrap="none" lIns="112115" tIns="56057" rIns="112115" bIns="56057" rtlCol="0">
            <a:spAutoFit/>
          </a:bodyPr>
          <a:lstStyle/>
          <a:p>
            <a:r>
              <a:rPr lang="id-ID" dirty="0" smtClean="0"/>
              <a:t>2. Ekstrak dan tempatkan file </a:t>
            </a:r>
            <a:r>
              <a:rPr lang="id-ID" b="1" dirty="0" smtClean="0"/>
              <a:t>SIDLING.EXE</a:t>
            </a:r>
            <a:r>
              <a:rPr lang="id-ID" dirty="0" smtClean="0"/>
              <a:t> ke Folder SIADPA</a:t>
            </a:r>
            <a:endParaRPr lang="id-ID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156" y="1048194"/>
            <a:ext cx="9604628" cy="790317"/>
          </a:xfrm>
          <a:prstGeom prst="rect">
            <a:avLst/>
          </a:prstGeom>
          <a:noFill/>
        </p:spPr>
        <p:txBody>
          <a:bodyPr wrap="none" lIns="112115" tIns="56057" rIns="112115" bIns="56057" rtlCol="0">
            <a:spAutoFit/>
          </a:bodyPr>
          <a:lstStyle/>
          <a:p>
            <a:r>
              <a:rPr lang="id-ID" dirty="0" smtClean="0"/>
              <a:t>3. Jalankan Program </a:t>
            </a:r>
            <a:r>
              <a:rPr lang="id-ID" b="1" dirty="0" smtClean="0"/>
              <a:t>SIDLING.EXE</a:t>
            </a:r>
            <a:r>
              <a:rPr lang="id-ID" dirty="0" smtClean="0"/>
              <a:t>, setelah itu akan muncul tampilan seperti </a:t>
            </a:r>
          </a:p>
          <a:p>
            <a:r>
              <a:rPr lang="id-ID" dirty="0" smtClean="0"/>
              <a:t>    dibawah ini : </a:t>
            </a:r>
            <a:endParaRPr lang="id-ID" dirty="0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079" y="1798623"/>
            <a:ext cx="9929605" cy="5386389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157" y="1048193"/>
            <a:ext cx="7340931" cy="1128872"/>
          </a:xfrm>
          <a:prstGeom prst="rect">
            <a:avLst/>
          </a:prstGeom>
          <a:noFill/>
        </p:spPr>
        <p:txBody>
          <a:bodyPr wrap="none" lIns="112115" tIns="56057" rIns="112115" bIns="56057" rtlCol="0">
            <a:spAutoFit/>
          </a:bodyPr>
          <a:lstStyle/>
          <a:p>
            <a:r>
              <a:rPr lang="id-ID" dirty="0" smtClean="0"/>
              <a:t>4.  Didalam Menu Master, terdiri 2 (dua ) sub menu, yaitu :</a:t>
            </a:r>
          </a:p>
          <a:p>
            <a:r>
              <a:rPr lang="id-ID" dirty="0" smtClean="0"/>
              <a:t>    - </a:t>
            </a:r>
            <a:r>
              <a:rPr lang="id-ID" b="1" dirty="0" smtClean="0"/>
              <a:t>Tempat Sidang Keliling</a:t>
            </a:r>
          </a:p>
          <a:p>
            <a:r>
              <a:rPr lang="id-ID" dirty="0" smtClean="0"/>
              <a:t>    - </a:t>
            </a:r>
            <a:r>
              <a:rPr lang="id-ID" b="1" dirty="0" smtClean="0"/>
              <a:t>Pagu Anggaran</a:t>
            </a:r>
            <a:endParaRPr lang="id-ID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77895" y="5966766"/>
            <a:ext cx="8949770" cy="1128872"/>
          </a:xfrm>
          <a:prstGeom prst="rect">
            <a:avLst/>
          </a:prstGeom>
          <a:noFill/>
        </p:spPr>
        <p:txBody>
          <a:bodyPr wrap="none" lIns="112115" tIns="56057" rIns="112115" bIns="56057" rtlCol="0">
            <a:spAutoFit/>
          </a:bodyPr>
          <a:lstStyle/>
          <a:p>
            <a:r>
              <a:rPr lang="id-ID" dirty="0" smtClean="0">
                <a:solidFill>
                  <a:srgbClr val="FF0000"/>
                </a:solidFill>
              </a:rPr>
              <a:t>Perlu diperhatikan sebelum dilakukan penginputan, terlebih dahulu isi :</a:t>
            </a:r>
          </a:p>
          <a:p>
            <a:pPr marL="420430" indent="-420430">
              <a:buAutoNum type="arabicPeriod"/>
            </a:pPr>
            <a:r>
              <a:rPr lang="id-ID" dirty="0" smtClean="0">
                <a:solidFill>
                  <a:srgbClr val="FF0000"/>
                </a:solidFill>
              </a:rPr>
              <a:t>Tempat Sidang Keliling</a:t>
            </a:r>
          </a:p>
          <a:p>
            <a:pPr marL="420430" indent="-420430">
              <a:buAutoNum type="arabicPeriod"/>
            </a:pPr>
            <a:r>
              <a:rPr lang="id-ID" dirty="0" smtClean="0">
                <a:solidFill>
                  <a:srgbClr val="FF0000"/>
                </a:solidFill>
              </a:rPr>
              <a:t>Pagu Anggaran</a:t>
            </a:r>
          </a:p>
        </p:txBody>
      </p:sp>
      <p:pic>
        <p:nvPicPr>
          <p:cNvPr id="7" name="Picture 6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831" y="2227251"/>
            <a:ext cx="7429552" cy="3714767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4359E-6 -6.96579E-8 L 0.00268 -0.148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3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157" y="1048194"/>
            <a:ext cx="10105663" cy="790317"/>
          </a:xfrm>
          <a:prstGeom prst="rect">
            <a:avLst/>
          </a:prstGeom>
          <a:noFill/>
        </p:spPr>
        <p:txBody>
          <a:bodyPr wrap="none" lIns="112115" tIns="56057" rIns="112115" bIns="56057" rtlCol="0">
            <a:spAutoFit/>
          </a:bodyPr>
          <a:lstStyle/>
          <a:p>
            <a:pPr marL="420430" indent="-420430"/>
            <a:r>
              <a:rPr lang="id-ID" dirty="0" smtClean="0"/>
              <a:t>4.1  Pilih Sub menu Master </a:t>
            </a:r>
            <a:r>
              <a:rPr lang="id-ID" b="1" dirty="0" smtClean="0"/>
              <a:t>Tempat Sidang Keliling</a:t>
            </a:r>
            <a:r>
              <a:rPr lang="id-ID" dirty="0" smtClean="0"/>
              <a:t>, lalu pilih Tombol </a:t>
            </a:r>
            <a:r>
              <a:rPr lang="id-ID" b="1" dirty="0" smtClean="0"/>
              <a:t>TAMBAH</a:t>
            </a:r>
            <a:r>
              <a:rPr lang="id-ID" dirty="0" smtClean="0"/>
              <a:t> </a:t>
            </a:r>
          </a:p>
          <a:p>
            <a:pPr marL="420430" indent="-420430"/>
            <a:r>
              <a:rPr lang="id-ID" dirty="0" smtClean="0"/>
              <a:t>	dan akan muncul tampilan seperti ini :</a:t>
            </a:r>
            <a:endParaRPr lang="id-ID" dirty="0"/>
          </a:p>
        </p:txBody>
      </p:sp>
      <p:pic>
        <p:nvPicPr>
          <p:cNvPr id="6" name="Picture 5" descr="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17" y="1798623"/>
            <a:ext cx="9448800" cy="50863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iadpaplu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028" y="2369928"/>
            <a:ext cx="3000794" cy="30007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476326" y="725664"/>
            <a:ext cx="6167653" cy="4729857"/>
          </a:xfrm>
          <a:prstGeom prst="rect">
            <a:avLst/>
          </a:prstGeom>
          <a:noFill/>
        </p:spPr>
        <p:txBody>
          <a:bodyPr wrap="square" lIns="112115" tIns="56057" rIns="112115" bIns="56057" rtlCol="0">
            <a:spAutoFit/>
          </a:bodyPr>
          <a:lstStyle/>
          <a:p>
            <a:pPr marL="420430" indent="-420430" algn="just">
              <a:buAutoNum type="arabicPeriod"/>
            </a:pPr>
            <a:r>
              <a:rPr lang="id-ID" sz="2000" b="1" i="1" dirty="0" smtClean="0"/>
              <a:t>Tahun Anggaran </a:t>
            </a:r>
            <a:r>
              <a:rPr lang="id-ID" sz="2000" dirty="0" smtClean="0"/>
              <a:t>diisi dengan tahun anggaran DIPA.</a:t>
            </a:r>
          </a:p>
          <a:p>
            <a:pPr marL="420430" indent="-420430" algn="just">
              <a:buAutoNum type="arabicPeriod"/>
            </a:pPr>
            <a:r>
              <a:rPr lang="id-ID" sz="2000" b="1" i="1" dirty="0" smtClean="0"/>
              <a:t>Nama tempat Sidang Keliling</a:t>
            </a:r>
            <a:r>
              <a:rPr lang="id-ID" sz="2000" dirty="0" smtClean="0"/>
              <a:t>, diisi dengan tempat dimana sidang keliling tersebut dilangsungkan.</a:t>
            </a:r>
          </a:p>
          <a:p>
            <a:pPr marL="420430" indent="-420430" algn="just">
              <a:buAutoNum type="arabicPeriod"/>
            </a:pPr>
            <a:r>
              <a:rPr lang="id-ID" sz="2000" b="1" i="1" dirty="0" smtClean="0"/>
              <a:t>Alamat Tempat Sidang keliling</a:t>
            </a:r>
            <a:r>
              <a:rPr lang="id-ID" sz="2000" dirty="0" smtClean="0"/>
              <a:t>, diisi dengan alamat tempat dimana sidang keliling dilangsungkan.</a:t>
            </a:r>
          </a:p>
          <a:p>
            <a:pPr marL="420430" indent="-420430" algn="just">
              <a:buAutoNum type="arabicPeriod"/>
            </a:pPr>
            <a:r>
              <a:rPr lang="id-ID" sz="2000" b="1" i="1" dirty="0" smtClean="0"/>
              <a:t>Status Sidang keliling</a:t>
            </a:r>
            <a:r>
              <a:rPr lang="id-ID" sz="2000" dirty="0" smtClean="0"/>
              <a:t>, status Balai Sidang Keliling, Jenis Transportasi, Kepemilikan Transportasi dan Status Sarana lain (keamanan intern, Pol PP, Polisi, dll) penginputannya diambil dari pilihan yang tersedia.</a:t>
            </a:r>
          </a:p>
          <a:p>
            <a:pPr marL="420430" indent="-420430" algn="just">
              <a:buAutoNum type="arabicPeriod"/>
            </a:pPr>
            <a:r>
              <a:rPr lang="id-ID" sz="2000" b="1" i="1" dirty="0" smtClean="0"/>
              <a:t>Jarak</a:t>
            </a:r>
            <a:r>
              <a:rPr lang="id-ID" sz="2000" dirty="0" smtClean="0"/>
              <a:t> adalah jarak tempuh dari Pengadilan sampai ke lokasi sidang keliling (dalam Km)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4013" y="5299085"/>
            <a:ext cx="112268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 startAt="6"/>
            </a:pPr>
            <a:r>
              <a:rPr lang="id-ID" sz="2000" b="1" i="1" dirty="0" smtClean="0"/>
              <a:t>Dasar Hukum Penyelenggaraan Sidang Keliling </a:t>
            </a:r>
            <a:r>
              <a:rPr lang="id-ID" sz="2000" dirty="0" smtClean="0"/>
              <a:t>diisi dengan Surat Keputusan atau Surat Tugas Pelaksanaan Sidang Keliling.</a:t>
            </a:r>
          </a:p>
          <a:p>
            <a:pPr marL="457200" indent="-457200" algn="just">
              <a:buFont typeface="+mj-lt"/>
              <a:buAutoNum type="arabicPeriod" startAt="6"/>
            </a:pPr>
            <a:r>
              <a:rPr lang="id-ID" sz="2000" b="1" dirty="0" smtClean="0"/>
              <a:t>Kerjasama Instansi </a:t>
            </a:r>
            <a:r>
              <a:rPr lang="id-ID" sz="2000" dirty="0" smtClean="0"/>
              <a:t>(Pemda, Pengadilan Negeri, Kementrian Agama, dll) dan </a:t>
            </a:r>
            <a:r>
              <a:rPr lang="id-ID" sz="2000" b="1" dirty="0" smtClean="0"/>
              <a:t>Bentuk Kerjasama </a:t>
            </a:r>
            <a:r>
              <a:rPr lang="id-ID" sz="2000" dirty="0" smtClean="0"/>
              <a:t>(fasilitas, dana atau lain-lain) yang telah berjalan </a:t>
            </a:r>
            <a:r>
              <a:rPr lang="id-ID" sz="2000" i="1" dirty="0" smtClean="0"/>
              <a:t>(kosongkan apabila tidak ada kerjasama dengan pihak lain - Optional).</a:t>
            </a:r>
          </a:p>
          <a:p>
            <a:pPr marL="457200" indent="-457200">
              <a:buFont typeface="+mj-lt"/>
              <a:buAutoNum type="arabicPeriod" startAt="6"/>
            </a:pPr>
            <a:endParaRPr lang="id-ID" sz="2000" dirty="0"/>
          </a:p>
        </p:txBody>
      </p:sp>
      <p:pic>
        <p:nvPicPr>
          <p:cNvPr id="7" name="Picture 6" descr="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76" y="869929"/>
            <a:ext cx="4786345" cy="435771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iadpaplu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599" y="3227383"/>
            <a:ext cx="3000794" cy="30007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68393" y="6084903"/>
            <a:ext cx="8929750" cy="1036539"/>
          </a:xfrm>
          <a:prstGeom prst="rect">
            <a:avLst/>
          </a:prstGeom>
          <a:noFill/>
        </p:spPr>
        <p:txBody>
          <a:bodyPr wrap="square" lIns="112115" tIns="56057" rIns="112115" bIns="56057" rtlCol="0">
            <a:spAutoFit/>
          </a:bodyPr>
          <a:lstStyle/>
          <a:p>
            <a:pPr marL="420430" indent="-420430" algn="just">
              <a:buAutoNum type="arabicPeriod"/>
            </a:pPr>
            <a:r>
              <a:rPr lang="id-ID" sz="2000" b="1" dirty="0" smtClean="0"/>
              <a:t>Tahun Anggaran </a:t>
            </a:r>
            <a:r>
              <a:rPr lang="id-ID" sz="2000" dirty="0" smtClean="0"/>
              <a:t>diisi dengan Tahun Pagu DIPA.</a:t>
            </a:r>
          </a:p>
          <a:p>
            <a:pPr marL="420430" indent="-420430" algn="just">
              <a:buAutoNum type="arabicPeriod"/>
            </a:pPr>
            <a:r>
              <a:rPr lang="id-ID" sz="2000" b="1" dirty="0" smtClean="0"/>
              <a:t>Pagu Anggaran </a:t>
            </a:r>
            <a:r>
              <a:rPr lang="id-ID" sz="2000" dirty="0" smtClean="0"/>
              <a:t>diisi sesuai dengan alokasi anggaran sidang Keliling tahun Pagu DIPA.</a:t>
            </a:r>
          </a:p>
        </p:txBody>
      </p:sp>
      <p:sp>
        <p:nvSpPr>
          <p:cNvPr id="9" name="Rectangle 8"/>
          <p:cNvSpPr/>
          <p:nvPr/>
        </p:nvSpPr>
        <p:spPr>
          <a:xfrm>
            <a:off x="835336" y="973615"/>
            <a:ext cx="9931718" cy="1128872"/>
          </a:xfrm>
          <a:prstGeom prst="rect">
            <a:avLst/>
          </a:prstGeom>
        </p:spPr>
        <p:txBody>
          <a:bodyPr wrap="square" lIns="112115" tIns="56057" rIns="112115" bIns="56057">
            <a:spAutoFit/>
          </a:bodyPr>
          <a:lstStyle/>
          <a:p>
            <a:pPr marL="420430" indent="-420430" algn="just"/>
            <a:r>
              <a:rPr lang="id-ID" dirty="0" smtClean="0"/>
              <a:t>4.2  Pilih Sub menu Master </a:t>
            </a:r>
            <a:r>
              <a:rPr lang="id-ID" b="1" dirty="0" smtClean="0"/>
              <a:t>Pagu Anggaran</a:t>
            </a:r>
            <a:r>
              <a:rPr lang="id-ID" dirty="0" smtClean="0"/>
              <a:t>, lalu pilih Tombol </a:t>
            </a:r>
            <a:r>
              <a:rPr lang="id-ID" b="1" dirty="0" smtClean="0"/>
              <a:t>TAMBAH </a:t>
            </a:r>
          </a:p>
          <a:p>
            <a:pPr marL="420430" indent="-420430" algn="just"/>
            <a:r>
              <a:rPr lang="id-ID" dirty="0" smtClean="0"/>
              <a:t>	dan akan muncul tampilan seperti ini</a:t>
            </a:r>
          </a:p>
          <a:p>
            <a:pPr marL="420430" indent="-420430" algn="just"/>
            <a:endParaRPr lang="id-ID" dirty="0"/>
          </a:p>
        </p:txBody>
      </p:sp>
      <p:pic>
        <p:nvPicPr>
          <p:cNvPr id="7" name="Picture 6" descr="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467" y="1941499"/>
            <a:ext cx="5014932" cy="411481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1496</TotalTime>
  <Words>530</Words>
  <Application>Microsoft Office PowerPoint</Application>
  <PresentationFormat>Custom</PresentationFormat>
  <Paragraphs>49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TUTORIAL SISTEM PELAPORAN SIDANG KELILING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Setting Upload Infoperkara</vt:lpstr>
      <vt:lpstr>Upload ke Infoperkara</vt:lpstr>
      <vt:lpstr>                 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LAPORAN PRODEO</dc:title>
  <dc:creator>ITFREE</dc:creator>
  <cp:lastModifiedBy>mashen</cp:lastModifiedBy>
  <cp:revision>90</cp:revision>
  <dcterms:created xsi:type="dcterms:W3CDTF">2012-11-27T07:20:47Z</dcterms:created>
  <dcterms:modified xsi:type="dcterms:W3CDTF">2012-12-06T19:43:21Z</dcterms:modified>
</cp:coreProperties>
</file>