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74" r:id="rId3"/>
    <p:sldId id="275" r:id="rId4"/>
    <p:sldId id="276" r:id="rId5"/>
    <p:sldId id="277" r:id="rId6"/>
    <p:sldId id="278" r:id="rId7"/>
    <p:sldId id="279" r:id="rId8"/>
    <p:sldId id="282" r:id="rId9"/>
    <p:sldId id="283" r:id="rId10"/>
    <p:sldId id="284" r:id="rId11"/>
    <p:sldId id="286" r:id="rId12"/>
    <p:sldId id="291" r:id="rId13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72B0897B-4DAB-4DBA-89B1-CFB1E3268CC1}">
          <p14:sldIdLst>
            <p14:sldId id="289"/>
            <p14:sldId id="274"/>
            <p14:sldId id="275"/>
            <p14:sldId id="276"/>
            <p14:sldId id="277"/>
            <p14:sldId id="278"/>
            <p14:sldId id="279"/>
            <p14:sldId id="282"/>
            <p14:sldId id="283"/>
            <p14:sldId id="284"/>
            <p14:sldId id="286"/>
            <p14:sldId id="29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026" y="210"/>
      </p:cViewPr>
      <p:guideLst>
        <p:guide orient="horz" pos="3016"/>
        <p:guide pos="2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2450" y="2974705"/>
            <a:ext cx="6261100" cy="20525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5426288"/>
            <a:ext cx="5156200" cy="244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40350" y="536423"/>
            <a:ext cx="1657350" cy="11406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300" y="536423"/>
            <a:ext cx="4849283" cy="11406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63" y="6153339"/>
            <a:ext cx="6261100" cy="190186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863" y="4058633"/>
            <a:ext cx="6261100" cy="209470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4383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143474"/>
            <a:ext cx="3254596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" y="3036771"/>
            <a:ext cx="3254596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1827" y="2143474"/>
            <a:ext cx="3255874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41827" y="3036771"/>
            <a:ext cx="3255874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1" y="381259"/>
            <a:ext cx="2423363" cy="162256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9901" y="381259"/>
            <a:ext cx="4117799" cy="81726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8301" y="2003825"/>
            <a:ext cx="2423363" cy="65501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788" y="6703060"/>
            <a:ext cx="4419600" cy="7913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43788" y="855615"/>
            <a:ext cx="4419600" cy="57454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788" y="7494394"/>
            <a:ext cx="4419600" cy="11238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8300" y="383477"/>
            <a:ext cx="6629400" cy="1595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234355"/>
            <a:ext cx="6629400" cy="631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8300" y="8875350"/>
            <a:ext cx="1718733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8523B-E035-4CAE-A96A-58211FC229D1}" type="datetimeFigureOut">
              <a:rPr lang="en-US" smtClean="0"/>
              <a:t>4/25/2013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6717" y="8875350"/>
            <a:ext cx="2332567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78967" y="8875350"/>
            <a:ext cx="1718733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42950" y="2130425"/>
            <a:ext cx="8420100" cy="2738438"/>
          </a:xfrm>
        </p:spPr>
        <p:txBody>
          <a:bodyPr/>
          <a:lstStyle/>
          <a:p>
            <a:pPr eaLnBrk="1" hangingPunct="1"/>
            <a:r>
              <a:rPr lang="id-ID" i="0" dirty="0" smtClean="0"/>
              <a:t>Sistim Pelaporan </a:t>
            </a:r>
            <a:r>
              <a:rPr lang="id-ID" i="0" dirty="0" smtClean="0"/>
              <a:t>Perkara</a:t>
            </a:r>
            <a:r>
              <a:rPr lang="id-ID" i="0" dirty="0" smtClean="0"/>
              <a:t/>
            </a:r>
            <a:br>
              <a:rPr lang="id-ID" i="0" dirty="0" smtClean="0"/>
            </a:br>
            <a:r>
              <a:rPr lang="id-ID" i="0" dirty="0" smtClean="0"/>
              <a:t>Berbasis SIADPA</a:t>
            </a:r>
            <a:endParaRPr lang="en-GB" i="0" dirty="0" smtClean="0"/>
          </a:p>
        </p:txBody>
      </p:sp>
      <p:sp useBgFill="1">
        <p:nvSpPr>
          <p:cNvPr id="3075" name="Oval 10"/>
          <p:cNvSpPr>
            <a:spLocks noChangeArrowheads="1"/>
          </p:cNvSpPr>
          <p:nvPr/>
        </p:nvSpPr>
        <p:spPr bwMode="auto">
          <a:xfrm>
            <a:off x="271727" y="188913"/>
            <a:ext cx="2263246" cy="1511300"/>
          </a:xfrm>
          <a:prstGeom prst="ellipse">
            <a:avLst/>
          </a:prstGeom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d-ID"/>
          </a:p>
        </p:txBody>
      </p:sp>
      <p:pic>
        <p:nvPicPr>
          <p:cNvPr id="3076" name="Picture 11" descr="logo-por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28" y="0"/>
            <a:ext cx="2301081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-196056" y="6092826"/>
            <a:ext cx="5929842" cy="765175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d-ID" b="1" i="1" dirty="0">
                <a:solidFill>
                  <a:schemeClr val="tx2"/>
                </a:solidFill>
              </a:rPr>
              <a:t>Disampaikan pada Bimtek Kepaniteraan PA </a:t>
            </a:r>
          </a:p>
          <a:p>
            <a:pPr algn="ctr" eaLnBrk="1" hangingPunct="1"/>
            <a:r>
              <a:rPr lang="id-ID" b="1" i="1" dirty="0">
                <a:solidFill>
                  <a:schemeClr val="tx2"/>
                </a:solidFill>
              </a:rPr>
              <a:t>se Wilayah PTA Jambi 2013</a:t>
            </a:r>
            <a:endParaRPr lang="en-GB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18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393700" y="241300"/>
            <a:ext cx="95123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40"/>
              </a:lnSpc>
            </a:pPr>
            <a:r>
              <a:rPr lang="en-CA" sz="2328" smtClean="0">
                <a:solidFill>
                  <a:srgbClr val="F8F8F8"/>
                </a:solidFill>
                <a:latin typeface="Wingdings"/>
                <a:cs typeface="Wingdings"/>
              </a:rPr>
              <a:t></a:t>
            </a: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 Laporan   tentang   keadaan   keuangan</a:t>
            </a:r>
          </a:p>
          <a:p>
            <a:pPr>
              <a:lnSpc>
                <a:spcPts val="3240"/>
              </a:lnSpc>
            </a:pPr>
            <a:endParaRPr lang="en-CA" sz="357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00100" y="685800"/>
            <a:ext cx="9105900" cy="1270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perkara harus sesuai dengan Buku Induk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Keuangan Perkara.</a:t>
            </a:r>
          </a:p>
          <a:p>
            <a:pPr>
              <a:lnSpc>
                <a:spcPts val="43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3700" y="1905000"/>
            <a:ext cx="95123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  <a:tabLst>
                <a:tab pos="4191000" algn="l"/>
              </a:tabLst>
            </a:pPr>
            <a:r>
              <a:rPr lang="en-CA" sz="2330" smtClean="0">
                <a:solidFill>
                  <a:srgbClr val="F8F8F8"/>
                </a:solidFill>
                <a:latin typeface="Wingdings"/>
                <a:cs typeface="Wingdings"/>
              </a:rPr>
              <a:t></a:t>
            </a: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 Laporan  LI-PA1	sampai  dengan  LI-PA7</a:t>
            </a:r>
          </a:p>
          <a:p>
            <a:pPr>
              <a:lnSpc>
                <a:spcPts val="414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0100" y="2438400"/>
            <a:ext cx="9105900" cy="181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50"/>
              </a:lnSpc>
            </a:pP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adalah  laporan  yang  bersifat  evaluasi,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sehingga  dari  laporan-laporan  tersebut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dapat  dipantau  tentang  kegiatan  para</a:t>
            </a:r>
          </a:p>
          <a:p>
            <a:pPr>
              <a:lnSpc>
                <a:spcPts val="435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0100" y="4089400"/>
            <a:ext cx="9105900" cy="1270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pejabat peradilan secara keseluruhan, baik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hakim maupun pejabat kepaniteraan yang</a:t>
            </a:r>
          </a:p>
          <a:p>
            <a:pPr>
              <a:lnSpc>
                <a:spcPts val="43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00100" y="5181600"/>
            <a:ext cx="29972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berhubungan</a:t>
            </a:r>
          </a:p>
          <a:p>
            <a:pPr>
              <a:lnSpc>
                <a:spcPts val="4140"/>
              </a:lnSpc>
            </a:pPr>
            <a:endParaRPr lang="en-CA" sz="3602" smtClean="0">
              <a:solidFill>
                <a:srgbClr val="FFFFFF"/>
              </a:solidFill>
              <a:latin typeface="Book Antiqua"/>
              <a:cs typeface="Book Antiqu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978400" y="5181600"/>
            <a:ext cx="1778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dengan</a:t>
            </a:r>
          </a:p>
          <a:p>
            <a:pPr>
              <a:lnSpc>
                <a:spcPts val="4140"/>
              </a:lnSpc>
            </a:pPr>
            <a:endParaRPr lang="en-CA" sz="3602" smtClean="0">
              <a:solidFill>
                <a:srgbClr val="FFFFFF"/>
              </a:solidFill>
              <a:latin typeface="Book Antiqua"/>
              <a:cs typeface="Book Antiqu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937500" y="5181600"/>
            <a:ext cx="20447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jalannya</a:t>
            </a:r>
          </a:p>
          <a:p>
            <a:pPr>
              <a:lnSpc>
                <a:spcPts val="4140"/>
              </a:lnSpc>
            </a:pPr>
            <a:endParaRPr lang="en-CA" sz="3602" smtClean="0">
              <a:solidFill>
                <a:srgbClr val="FFFFFF"/>
              </a:solidFill>
              <a:latin typeface="Book Antiqua"/>
              <a:cs typeface="Book Antiqu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0100" y="5753100"/>
            <a:ext cx="91059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penyelenggaraan peradilan.</a:t>
            </a:r>
          </a:p>
          <a:p>
            <a:pPr>
              <a:lnSpc>
                <a:spcPts val="414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5" name="TextBox 2"/>
          <p:cNvSpPr txBox="1"/>
          <p:nvPr/>
        </p:nvSpPr>
        <p:spPr>
          <a:xfrm>
            <a:off x="2476500" y="228600"/>
            <a:ext cx="74295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2" smtClean="0">
                <a:solidFill>
                  <a:srgbClr val="FFFFFF"/>
                </a:solidFill>
                <a:latin typeface="Times New Roman"/>
                <a:cs typeface="Times New Roman"/>
              </a:rPr>
              <a:t>PENGIRIMAN LAPORAN</a:t>
            </a:r>
          </a:p>
          <a:p>
            <a:pPr>
              <a:lnSpc>
                <a:spcPts val="414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7500" y="8128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2" smtClean="0">
                <a:solidFill>
                  <a:srgbClr val="FFFFFF"/>
                </a:solidFill>
                <a:latin typeface="Times New Roman"/>
                <a:cs typeface="Times New Roman"/>
              </a:rPr>
              <a:t>BULANAN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17500" y="12700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4" smtClean="0">
                <a:solidFill>
                  <a:srgbClr val="FFFFFF"/>
                </a:solidFill>
                <a:latin typeface="Times New Roman"/>
                <a:cs typeface="Times New Roman"/>
              </a:rPr>
              <a:t>1. LI-PA1: Keadaan Perkara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17500" y="17526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80"/>
              </a:lnSpc>
            </a:pPr>
            <a:r>
              <a:rPr lang="en-CA" sz="3194" smtClean="0">
                <a:solidFill>
                  <a:srgbClr val="FFFFFF"/>
                </a:solidFill>
                <a:latin typeface="Times New Roman"/>
                <a:cs typeface="Times New Roman"/>
              </a:rPr>
              <a:t>2. LI-PA7: Keuangan Perkara</a:t>
            </a:r>
          </a:p>
          <a:p>
            <a:pPr>
              <a:lnSpc>
                <a:spcPts val="35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17500" y="22098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2" smtClean="0">
                <a:solidFill>
                  <a:srgbClr val="FFFFFF"/>
                </a:solidFill>
                <a:latin typeface="Times New Roman"/>
                <a:cs typeface="Times New Roman"/>
              </a:rPr>
              <a:t>3. LI-PA8: Jenis Perkara Yang Diterima dan Diputus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17500" y="26670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4" smtClean="0">
                <a:solidFill>
                  <a:srgbClr val="FFFFFF"/>
                </a:solidFill>
                <a:latin typeface="Times New Roman"/>
                <a:cs typeface="Times New Roman"/>
              </a:rPr>
              <a:t>4. B2: PNBP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17500" y="31369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4" smtClean="0">
                <a:solidFill>
                  <a:srgbClr val="FFFFFF"/>
                </a:solidFill>
                <a:latin typeface="Times New Roman"/>
                <a:cs typeface="Times New Roman"/>
              </a:rPr>
              <a:t>5. B3: Ru’yat dan Sumpah (X)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17500" y="36195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80"/>
              </a:lnSpc>
            </a:pPr>
            <a:r>
              <a:rPr lang="en-CA" sz="3192" smtClean="0">
                <a:solidFill>
                  <a:srgbClr val="FFFFFF"/>
                </a:solidFill>
                <a:latin typeface="Times New Roman"/>
                <a:cs typeface="Times New Roman"/>
              </a:rPr>
              <a:t>6. B4: Paktor Penyebab Perceraian</a:t>
            </a:r>
          </a:p>
          <a:p>
            <a:pPr>
              <a:lnSpc>
                <a:spcPts val="35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17500" y="40767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4" smtClean="0">
                <a:solidFill>
                  <a:srgbClr val="FFFFFF"/>
                </a:solidFill>
                <a:latin typeface="Times New Roman"/>
                <a:cs typeface="Times New Roman"/>
              </a:rPr>
              <a:t>7. B5: PP.10 Th 1983 jo. PP 45 Th 1990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17500" y="45339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4" smtClean="0">
                <a:solidFill>
                  <a:srgbClr val="FFFFFF"/>
                </a:solidFill>
                <a:latin typeface="Times New Roman"/>
                <a:cs typeface="Times New Roman"/>
              </a:rPr>
              <a:t>8. B6: Pertanggungjawaban Uang Iwadl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17500" y="50038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192" smtClean="0">
                <a:solidFill>
                  <a:srgbClr val="FFFFFF"/>
                </a:solidFill>
                <a:latin typeface="Times New Roman"/>
                <a:cs typeface="Times New Roman"/>
              </a:rPr>
              <a:t>9. Sidang Keliling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17500" y="5486400"/>
            <a:ext cx="9588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80"/>
              </a:lnSpc>
            </a:pPr>
            <a:r>
              <a:rPr lang="en-CA" sz="3194" smtClean="0">
                <a:solidFill>
                  <a:srgbClr val="FFFFFF"/>
                </a:solidFill>
                <a:latin typeface="Times New Roman"/>
                <a:cs typeface="Times New Roman"/>
              </a:rPr>
              <a:t>10.Data Cerai dan Nikah</a:t>
            </a:r>
          </a:p>
          <a:p>
            <a:pPr>
              <a:lnSpc>
                <a:spcPts val="35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774700" y="1346200"/>
            <a:ext cx="91313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Book Antiqua Bold"/>
                <a:cs typeface="Book Antiqua Bold"/>
              </a:rPr>
              <a:t>April-Agustus-Desember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74700" y="1866900"/>
            <a:ext cx="91313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057" b="1" smtClean="0">
                <a:solidFill>
                  <a:srgbClr val="FFFFFF"/>
                </a:solidFill>
                <a:latin typeface="Book Antiqua Bold"/>
                <a:cs typeface="Book Antiqua Bold"/>
              </a:rPr>
              <a:t>1.</a:t>
            </a:r>
            <a:r>
              <a:rPr lang="en-CA" sz="3202" b="1" smtClean="0">
                <a:solidFill>
                  <a:srgbClr val="FFFFFF"/>
                </a:solidFill>
                <a:latin typeface="Book Antiqua Bold"/>
                <a:cs typeface="Book Antiqua Bold"/>
              </a:rPr>
              <a:t>  LI-PA 2 : Banding</a:t>
            </a:r>
          </a:p>
          <a:p>
            <a:pPr>
              <a:lnSpc>
                <a:spcPts val="3680"/>
              </a:lnSpc>
            </a:pPr>
            <a:endParaRPr lang="en-CA" sz="3178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74700" y="2400300"/>
            <a:ext cx="91313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057" b="1" smtClean="0">
                <a:solidFill>
                  <a:srgbClr val="FFFFFF"/>
                </a:solidFill>
                <a:latin typeface="Book Antiqua Bold"/>
                <a:cs typeface="Book Antiqua Bold"/>
              </a:rPr>
              <a:t>2.</a:t>
            </a:r>
            <a:r>
              <a:rPr lang="en-CA" sz="3202" b="1" smtClean="0">
                <a:solidFill>
                  <a:srgbClr val="FFFFFF"/>
                </a:solidFill>
                <a:latin typeface="Book Antiqua Bold"/>
                <a:cs typeface="Book Antiqua Bold"/>
              </a:rPr>
              <a:t>  LI-PA 3 : Kasasi</a:t>
            </a:r>
          </a:p>
          <a:p>
            <a:pPr>
              <a:lnSpc>
                <a:spcPts val="3680"/>
              </a:lnSpc>
            </a:pPr>
            <a:endParaRPr lang="en-CA" sz="3177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74700" y="2921000"/>
            <a:ext cx="91313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060" b="1" smtClean="0">
                <a:solidFill>
                  <a:srgbClr val="FFFFFF"/>
                </a:solidFill>
                <a:latin typeface="Book Antiqua Bold"/>
                <a:cs typeface="Book Antiqua Bold"/>
              </a:rPr>
              <a:t>3.</a:t>
            </a:r>
            <a:r>
              <a:rPr lang="en-CA" sz="3204" b="1" smtClean="0">
                <a:solidFill>
                  <a:srgbClr val="FFFFFF"/>
                </a:solidFill>
                <a:latin typeface="Book Antiqua Bold"/>
                <a:cs typeface="Book Antiqua Bold"/>
              </a:rPr>
              <a:t>  LI-PA 4 : PK</a:t>
            </a:r>
          </a:p>
          <a:p>
            <a:pPr>
              <a:lnSpc>
                <a:spcPts val="3680"/>
              </a:lnSpc>
            </a:pPr>
            <a:endParaRPr lang="en-CA" sz="3176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74700" y="3454400"/>
            <a:ext cx="91313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060" b="1" smtClean="0">
                <a:solidFill>
                  <a:srgbClr val="FFFFFF"/>
                </a:solidFill>
                <a:latin typeface="Book Antiqua Bold"/>
                <a:cs typeface="Book Antiqua Bold"/>
              </a:rPr>
              <a:t>4.</a:t>
            </a:r>
            <a:r>
              <a:rPr lang="en-CA" sz="3204" b="1" smtClean="0">
                <a:solidFill>
                  <a:srgbClr val="FFFFFF"/>
                </a:solidFill>
                <a:latin typeface="Book Antiqua Bold"/>
                <a:cs typeface="Book Antiqua Bold"/>
              </a:rPr>
              <a:t>  LI-PA 5 : Eksekusi</a:t>
            </a:r>
          </a:p>
          <a:p>
            <a:pPr>
              <a:lnSpc>
                <a:spcPts val="3680"/>
              </a:lnSpc>
            </a:pPr>
            <a:endParaRPr lang="en-CA" sz="3181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98500" y="4229100"/>
            <a:ext cx="9207500" cy="762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018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ENAM BULANAN</a:t>
            </a:r>
          </a:p>
          <a:p>
            <a:pPr>
              <a:lnSpc>
                <a:spcPts val="4600"/>
              </a:lnSpc>
            </a:pPr>
            <a:endParaRPr lang="en-CA" sz="4008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73100" y="4978400"/>
            <a:ext cx="92329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Juni &amp; Desember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73100" y="5562600"/>
            <a:ext cx="92329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LI-PA 6: Kegiatan Hakim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6" name="TextBox 2"/>
          <p:cNvSpPr txBox="1"/>
          <p:nvPr/>
        </p:nvSpPr>
        <p:spPr>
          <a:xfrm>
            <a:off x="2692400" y="279400"/>
            <a:ext cx="72136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80"/>
              </a:lnSpc>
            </a:pPr>
            <a:r>
              <a:rPr lang="en-CA" sz="3204" b="1" smtClean="0">
                <a:solidFill>
                  <a:srgbClr val="FFFF00"/>
                </a:solidFill>
                <a:latin typeface="Times New Roman Bold"/>
                <a:cs typeface="Times New Roman Bold"/>
              </a:rPr>
              <a:t>Keputusan Ketua MARI</a:t>
            </a:r>
          </a:p>
          <a:p>
            <a:pPr>
              <a:lnSpc>
                <a:spcPts val="28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463800" y="673100"/>
            <a:ext cx="74422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00"/>
                </a:solidFill>
                <a:latin typeface="Times New Roman Bold"/>
                <a:cs typeface="Times New Roman Bold"/>
              </a:rPr>
              <a:t>No. 032/KMA/ SK/IV/2006,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667000" y="1168400"/>
            <a:ext cx="72390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00"/>
                </a:solidFill>
                <a:latin typeface="Times New Roman Bold"/>
                <a:cs typeface="Times New Roman Bold"/>
              </a:rPr>
              <a:t>Tgl.  4-4-2006 (BUKU II)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9600" y="2095500"/>
            <a:ext cx="9525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NO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92300" y="2095500"/>
            <a:ext cx="15621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KODE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092700" y="2095500"/>
            <a:ext cx="20701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URAIAN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09000" y="2095500"/>
            <a:ext cx="11684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KET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38200" y="2679700"/>
            <a:ext cx="4699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1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14500" y="2679700"/>
            <a:ext cx="19177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L.I.PA.1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721100" y="2679700"/>
            <a:ext cx="38989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Keadaan Perkara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458200" y="2679700"/>
            <a:ext cx="12319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12800" y="3251200"/>
            <a:ext cx="5334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2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89100" y="3251200"/>
            <a:ext cx="19939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L.I.PA.2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721100" y="3251200"/>
            <a:ext cx="3009900" cy="482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Perkara yang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458200" y="3251200"/>
            <a:ext cx="495300" cy="482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4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721100" y="3746500"/>
            <a:ext cx="48133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dimohonkan Banding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458200" y="3746500"/>
            <a:ext cx="12319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12800" y="4318000"/>
            <a:ext cx="5334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3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89100" y="4318000"/>
            <a:ext cx="19939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L.I.PA.3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721100" y="4318000"/>
            <a:ext cx="3009900" cy="482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Perkara yang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458200" y="4318000"/>
            <a:ext cx="495300" cy="482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4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3721100" y="4813300"/>
            <a:ext cx="44450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dimohonkan Kasasi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458200" y="4813300"/>
            <a:ext cx="12446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3" name="TextBox 2"/>
          <p:cNvSpPr txBox="1"/>
          <p:nvPr/>
        </p:nvSpPr>
        <p:spPr>
          <a:xfrm>
            <a:off x="609600" y="673100"/>
            <a:ext cx="9525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NO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892300" y="673100"/>
            <a:ext cx="15748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KODE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092700" y="673100"/>
            <a:ext cx="20828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URAIAN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09000" y="673100"/>
            <a:ext cx="11811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KET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12800" y="1270000"/>
            <a:ext cx="7620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4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12800" y="2819400"/>
            <a:ext cx="7620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5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676400" y="1270000"/>
            <a:ext cx="19304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L.I.PA.4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89100" y="2819400"/>
            <a:ext cx="19177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L.I.PA.5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721100" y="1270000"/>
            <a:ext cx="46482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Perkara yang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721100" y="1752600"/>
            <a:ext cx="46482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dimohonkan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721100" y="2247900"/>
            <a:ext cx="46482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Peninjauan Kembali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721100" y="2806700"/>
            <a:ext cx="4648200" cy="1155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Perkara yang</a:t>
            </a:r>
            <a:r>
              <a:rPr lang="en-CA" sz="3194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194" smtClean="0">
                <a:solidFill>
                  <a:srgbClr val="000000"/>
                </a:solidFill>
                <a:latin typeface="Times New Roman"/>
              </a:rPr>
            </a:b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dimohonkan</a:t>
            </a:r>
          </a:p>
          <a:p>
            <a:pPr>
              <a:lnSpc>
                <a:spcPts val="384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721100" y="3797300"/>
            <a:ext cx="46482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Eksekusi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839200" y="1511300"/>
            <a:ext cx="9525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4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483600" y="2006600"/>
            <a:ext cx="13081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839200" y="3073400"/>
            <a:ext cx="9525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4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483600" y="3556000"/>
            <a:ext cx="13081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12800" y="4356100"/>
            <a:ext cx="5461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6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76400" y="4356100"/>
            <a:ext cx="19939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L.I.PA.6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721100" y="4356100"/>
            <a:ext cx="36830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Kegiatan Hakim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839200" y="4356100"/>
            <a:ext cx="495300" cy="482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FF"/>
                </a:solidFill>
                <a:latin typeface="Georgia Bold"/>
                <a:cs typeface="Georgia Bold"/>
              </a:rPr>
              <a:t>6</a:t>
            </a:r>
          </a:p>
          <a:p>
            <a:pPr>
              <a:lnSpc>
                <a:spcPts val="3680"/>
              </a:lnSpc>
            </a:pPr>
            <a:endParaRPr lang="en-CA" sz="3202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483600" y="4851400"/>
            <a:ext cx="1231900" cy="558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25500" y="5422900"/>
            <a:ext cx="4953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7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701800" y="5422900"/>
            <a:ext cx="19431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L.I.PA.7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721100" y="5422900"/>
            <a:ext cx="41783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Keuangan Perkara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8483600" y="5422900"/>
            <a:ext cx="1231900" cy="571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800100" y="6007100"/>
            <a:ext cx="5588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8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676400" y="6007100"/>
            <a:ext cx="20066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L.I.PA.8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3721100" y="6007100"/>
            <a:ext cx="3136900" cy="520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Jenis Perkara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8483600" y="6007100"/>
            <a:ext cx="12446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680"/>
              </a:lnSpc>
            </a:pPr>
            <a:endParaRPr lang="en-CA" sz="3204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8" name="TextBox 2"/>
          <p:cNvSpPr txBox="1"/>
          <p:nvPr/>
        </p:nvSpPr>
        <p:spPr>
          <a:xfrm>
            <a:off x="647700" y="723900"/>
            <a:ext cx="8509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NO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968500" y="723900"/>
            <a:ext cx="1397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KODE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194300" y="723900"/>
            <a:ext cx="18415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URAIAN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72500" y="723900"/>
            <a:ext cx="10541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KET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25500" y="1346200"/>
            <a:ext cx="4953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9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90700" y="1346200"/>
            <a:ext cx="17653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L.I.PA.9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721100" y="1346200"/>
            <a:ext cx="17145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Mediasi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458200" y="1346200"/>
            <a:ext cx="11049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23900" y="2247900"/>
            <a:ext cx="8636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10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62000" y="3365500"/>
            <a:ext cx="8255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11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36600" y="4483100"/>
            <a:ext cx="8509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12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689100" y="2247900"/>
            <a:ext cx="19304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L.I.PA.10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727200" y="3365500"/>
            <a:ext cx="18923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L.I.PA.11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701800" y="4483100"/>
            <a:ext cx="19177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L.I.PA.12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721100" y="2019300"/>
            <a:ext cx="4622800" cy="1016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300"/>
              </a:lnSpc>
            </a:pP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Penggunaan Formulir</a:t>
            </a:r>
            <a:r>
              <a:rPr lang="en-CA" sz="280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807" smtClean="0">
                <a:solidFill>
                  <a:srgbClr val="000000"/>
                </a:solidFill>
                <a:latin typeface="Times New Roman"/>
              </a:rPr>
            </a:b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AC</a:t>
            </a:r>
          </a:p>
          <a:p>
            <a:pPr>
              <a:lnSpc>
                <a:spcPts val="3360"/>
              </a:lnSpc>
            </a:pPr>
            <a:endParaRPr lang="en-CA" sz="2807">
              <a:solidFill>
                <a:srgbClr val="000000"/>
              </a:solidFill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721100" y="3136900"/>
            <a:ext cx="4622800" cy="1016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300"/>
              </a:lnSpc>
            </a:pP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Pertanggungjawaban</a:t>
            </a:r>
            <a:r>
              <a:rPr lang="en-CA" sz="2807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807" smtClean="0">
                <a:solidFill>
                  <a:srgbClr val="000000"/>
                </a:solidFill>
                <a:latin typeface="Times New Roman"/>
              </a:rPr>
            </a:b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Uang Iwadl</a:t>
            </a:r>
          </a:p>
          <a:p>
            <a:pPr>
              <a:lnSpc>
                <a:spcPts val="3360"/>
              </a:lnSpc>
            </a:pPr>
            <a:endParaRPr lang="en-CA" sz="2807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721100" y="4267200"/>
            <a:ext cx="46228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Sebab-Sebab Terjadinya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721100" y="4699000"/>
            <a:ext cx="46228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Cerai</a:t>
            </a:r>
          </a:p>
          <a:p>
            <a:pPr>
              <a:lnSpc>
                <a:spcPts val="3220"/>
              </a:lnSpc>
            </a:pPr>
            <a:endParaRPr lang="en-CA" sz="2807">
              <a:solidFill>
                <a:srgbClr val="000000"/>
              </a:solidFill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8458200" y="2247900"/>
            <a:ext cx="13462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8458200" y="3365500"/>
            <a:ext cx="13462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458200" y="4483100"/>
            <a:ext cx="1346200" cy="59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220"/>
              </a:lnSpc>
            </a:pPr>
            <a:endParaRPr lang="en-CA" sz="2810">
              <a:solidFill>
                <a:srgbClr val="000000"/>
              </a:solidFill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736600" y="5435600"/>
            <a:ext cx="6604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13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701800" y="5435600"/>
            <a:ext cx="19304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L.I.PA.13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3721100" y="5435600"/>
            <a:ext cx="3556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Laporan Tahunan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8458200" y="5435600"/>
            <a:ext cx="1143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thnn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1" name="TextBox 2"/>
          <p:cNvSpPr txBox="1"/>
          <p:nvPr/>
        </p:nvSpPr>
        <p:spPr>
          <a:xfrm>
            <a:off x="4076700" y="279400"/>
            <a:ext cx="58293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80"/>
              </a:lnSpc>
            </a:pPr>
            <a:r>
              <a:rPr lang="en-CA" sz="3204" b="1" smtClean="0">
                <a:solidFill>
                  <a:srgbClr val="FFFF00"/>
                </a:solidFill>
                <a:latin typeface="Times New Roman Bold"/>
                <a:cs typeface="Times New Roman Bold"/>
              </a:rPr>
              <a:t>Laporan</a:t>
            </a:r>
          </a:p>
          <a:p>
            <a:pPr>
              <a:lnSpc>
                <a:spcPts val="2880"/>
              </a:lnSpc>
            </a:pPr>
            <a:endParaRPr lang="en-CA" sz="3194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349500" y="673100"/>
            <a:ext cx="7556500" cy="584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2" b="1" smtClean="0">
                <a:solidFill>
                  <a:srgbClr val="FFFF00"/>
                </a:solidFill>
                <a:latin typeface="Times New Roman Bold"/>
                <a:cs typeface="Times New Roman Bold"/>
              </a:rPr>
              <a:t>Pengadilan Tingkat Banding</a:t>
            </a:r>
          </a:p>
          <a:p>
            <a:pPr>
              <a:lnSpc>
                <a:spcPts val="3680"/>
              </a:lnSpc>
            </a:pPr>
            <a:endParaRPr lang="en-CA" sz="319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71500" y="2095500"/>
            <a:ext cx="8509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NO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65300" y="2095500"/>
            <a:ext cx="1397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KODE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762500" y="2095500"/>
            <a:ext cx="18415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URAIAN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255000" y="2095500"/>
            <a:ext cx="10541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KET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7400" y="3098800"/>
            <a:ext cx="4318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1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536700" y="3098800"/>
            <a:ext cx="18669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L.II.PA.1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467100" y="3098800"/>
            <a:ext cx="3429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Keadaan Perkara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23200" y="3098800"/>
            <a:ext cx="1143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62000" y="4203700"/>
            <a:ext cx="4826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2</a:t>
            </a:r>
          </a:p>
          <a:p>
            <a:pPr>
              <a:lnSpc>
                <a:spcPts val="3220"/>
              </a:lnSpc>
            </a:pPr>
            <a:endParaRPr lang="en-CA" sz="2817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11300" y="4203700"/>
            <a:ext cx="19177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L.II.PA.2</a:t>
            </a:r>
          </a:p>
          <a:p>
            <a:pPr>
              <a:lnSpc>
                <a:spcPts val="3220"/>
              </a:lnSpc>
            </a:pPr>
            <a:endParaRPr lang="en-CA" sz="2817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467100" y="4203700"/>
            <a:ext cx="32385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Kegiatan Hakim</a:t>
            </a:r>
          </a:p>
          <a:p>
            <a:pPr>
              <a:lnSpc>
                <a:spcPts val="3220"/>
              </a:lnSpc>
            </a:pPr>
            <a:endParaRPr lang="en-CA" sz="2817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823200" y="4203700"/>
            <a:ext cx="14605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17" b="1" smtClean="0">
                <a:solidFill>
                  <a:srgbClr val="FFFFFF"/>
                </a:solidFill>
                <a:latin typeface="Georgia Bold"/>
                <a:cs typeface="Georgia Bold"/>
              </a:rPr>
              <a:t>6 Blnn</a:t>
            </a:r>
          </a:p>
          <a:p>
            <a:pPr>
              <a:lnSpc>
                <a:spcPts val="3220"/>
              </a:lnSpc>
            </a:pPr>
            <a:endParaRPr lang="en-CA" sz="2817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62000" y="5245100"/>
            <a:ext cx="4826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3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511300" y="5245100"/>
            <a:ext cx="19177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L.II.PA.3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467100" y="5245100"/>
            <a:ext cx="3683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Keuangan Perkara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823200" y="5245100"/>
            <a:ext cx="1143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20" b="1" smtClean="0">
                <a:solidFill>
                  <a:srgbClr val="FFFFFF"/>
                </a:solidFill>
                <a:latin typeface="Georgia Bold"/>
                <a:cs typeface="Georgia Bold"/>
              </a:rPr>
              <a:t>Blnn</a:t>
            </a:r>
          </a:p>
          <a:p>
            <a:pPr>
              <a:lnSpc>
                <a:spcPts val="3220"/>
              </a:lnSpc>
            </a:pPr>
            <a:endParaRPr lang="en-CA" sz="2820" b="1" smtClean="0">
              <a:solidFill>
                <a:srgbClr val="FFFFFF"/>
              </a:solidFill>
              <a:latin typeface="Georgia Bold"/>
              <a:cs typeface="Georgia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2" name="TextBox 2"/>
          <p:cNvSpPr txBox="1"/>
          <p:nvPr/>
        </p:nvSpPr>
        <p:spPr>
          <a:xfrm>
            <a:off x="698500" y="2120900"/>
            <a:ext cx="6731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NO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549400" y="2120900"/>
            <a:ext cx="11176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KODE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914900" y="2120900"/>
            <a:ext cx="14351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URAIAN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2120900"/>
            <a:ext cx="8636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KET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0900" y="2768600"/>
            <a:ext cx="38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1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01800" y="2768600"/>
            <a:ext cx="8255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RK1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55900" y="2768600"/>
            <a:ext cx="47371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Arial Bold"/>
                <a:cs typeface="Arial Bold"/>
              </a:rPr>
              <a:t>Perkara Banding yang Diterima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0900" y="3403600"/>
            <a:ext cx="38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2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01800" y="3403600"/>
            <a:ext cx="8255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RK2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755900" y="3403600"/>
            <a:ext cx="46482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Arial Bold"/>
                <a:cs typeface="Arial Bold"/>
              </a:rPr>
              <a:t>Perkara Banding yang Diputus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50900" y="4051300"/>
            <a:ext cx="38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3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701800" y="4051300"/>
            <a:ext cx="8255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RK3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755900" y="4051300"/>
            <a:ext cx="39243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Arial Bold"/>
                <a:cs typeface="Arial Bold"/>
              </a:rPr>
              <a:t>Perkara yang Diterima PA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50900" y="4699000"/>
            <a:ext cx="38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4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701800" y="4699000"/>
            <a:ext cx="8255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RK4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755900" y="4699000"/>
            <a:ext cx="38354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FFFFFF"/>
                </a:solidFill>
                <a:latin typeface="Arial Bold"/>
                <a:cs typeface="Arial Bold"/>
              </a:rPr>
              <a:t>Perkara yang Diputus PA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50900" y="5613400"/>
            <a:ext cx="7493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5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701800" y="5613400"/>
            <a:ext cx="9398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1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RK5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755900" y="5410200"/>
            <a:ext cx="7048500" cy="863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00"/>
              </a:lnSpc>
            </a:pPr>
            <a:r>
              <a:rPr lang="en-CA" sz="2410" b="1" smtClean="0">
                <a:solidFill>
                  <a:srgbClr val="FFFFFF"/>
                </a:solidFill>
                <a:latin typeface="Arial Bold"/>
                <a:cs typeface="Arial Bold"/>
              </a:rPr>
              <a:t>Faktor Penyebab Terjadinya</a:t>
            </a:r>
            <a:r>
              <a:rPr lang="en-CA" sz="24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400" smtClean="0">
                <a:solidFill>
                  <a:srgbClr val="000000"/>
                </a:solidFill>
                <a:latin typeface="Times New Roman"/>
              </a:rPr>
            </a:br>
            <a:r>
              <a:rPr lang="en-CA" sz="2410" b="1" smtClean="0">
                <a:solidFill>
                  <a:srgbClr val="FFFFFF"/>
                </a:solidFill>
                <a:latin typeface="Arial Bold"/>
                <a:cs typeface="Arial Bold"/>
              </a:rPr>
              <a:t>Perceraian</a:t>
            </a:r>
          </a:p>
          <a:p>
            <a:pPr>
              <a:lnSpc>
                <a:spcPts val="2875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0" name="TextBox 2"/>
          <p:cNvSpPr txBox="1"/>
          <p:nvPr/>
        </p:nvSpPr>
        <p:spPr>
          <a:xfrm>
            <a:off x="977900" y="584200"/>
            <a:ext cx="38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6</a:t>
            </a:r>
          </a:p>
          <a:p>
            <a:pPr>
              <a:lnSpc>
                <a:spcPts val="2760"/>
              </a:lnSpc>
            </a:pPr>
            <a:endParaRPr lang="en-CA" sz="229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790700" y="584200"/>
            <a:ext cx="8255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RK6</a:t>
            </a:r>
          </a:p>
          <a:p>
            <a:pPr>
              <a:lnSpc>
                <a:spcPts val="2760"/>
              </a:lnSpc>
            </a:pPr>
            <a:endParaRPr lang="en-CA" sz="229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819400" y="584200"/>
            <a:ext cx="419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0" b="1" smtClean="0">
                <a:solidFill>
                  <a:srgbClr val="FFFFFF"/>
                </a:solidFill>
                <a:latin typeface="Arial Bold"/>
                <a:cs typeface="Arial Bold"/>
              </a:rPr>
              <a:t>Perkara Khusus PP.10/1983</a:t>
            </a:r>
          </a:p>
          <a:p>
            <a:pPr>
              <a:lnSpc>
                <a:spcPts val="2760"/>
              </a:lnSpc>
            </a:pPr>
            <a:endParaRPr lang="en-CA" sz="2290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77900" y="1143000"/>
            <a:ext cx="38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2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7</a:t>
            </a:r>
          </a:p>
          <a:p>
            <a:pPr>
              <a:lnSpc>
                <a:spcPts val="2760"/>
              </a:lnSpc>
            </a:pPr>
            <a:endParaRPr lang="en-CA" sz="2292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90700" y="1143000"/>
            <a:ext cx="8255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2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RK7</a:t>
            </a:r>
          </a:p>
          <a:p>
            <a:pPr>
              <a:lnSpc>
                <a:spcPts val="2760"/>
              </a:lnSpc>
            </a:pPr>
            <a:endParaRPr lang="en-CA" sz="2292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819400" y="1143000"/>
            <a:ext cx="36703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2" b="1" smtClean="0">
                <a:solidFill>
                  <a:srgbClr val="FFFFFF"/>
                </a:solidFill>
                <a:latin typeface="Arial Bold"/>
                <a:cs typeface="Arial Bold"/>
              </a:rPr>
              <a:t>Kegiatan Penyumpahan</a:t>
            </a:r>
          </a:p>
          <a:p>
            <a:pPr>
              <a:lnSpc>
                <a:spcPts val="2760"/>
              </a:lnSpc>
            </a:pPr>
            <a:endParaRPr lang="en-CA" sz="2292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77900" y="1943100"/>
            <a:ext cx="7112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29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8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790700" y="1943100"/>
            <a:ext cx="9271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29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RK8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819400" y="1765300"/>
            <a:ext cx="69850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292" b="1" smtClean="0">
                <a:solidFill>
                  <a:srgbClr val="FFFFFF"/>
                </a:solidFill>
                <a:latin typeface="Arial Bold"/>
                <a:cs typeface="Arial Bold"/>
              </a:rPr>
              <a:t>Penerimaan Biaya Perkara yang</a:t>
            </a:r>
          </a:p>
          <a:p>
            <a:pPr>
              <a:lnSpc>
                <a:spcPts val="2760"/>
              </a:lnSpc>
            </a:pPr>
            <a:endParaRPr lang="en-CA" sz="2402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819400" y="2120900"/>
            <a:ext cx="69850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290" b="1" smtClean="0">
                <a:solidFill>
                  <a:srgbClr val="FFFFFF"/>
                </a:solidFill>
                <a:latin typeface="Arial Bold"/>
                <a:cs typeface="Arial Bold"/>
              </a:rPr>
              <a:t>Disetor ke Kas Negara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77900" y="2921000"/>
            <a:ext cx="381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9</a:t>
            </a:r>
          </a:p>
          <a:p>
            <a:pPr>
              <a:lnSpc>
                <a:spcPts val="2760"/>
              </a:lnSpc>
            </a:pPr>
            <a:endParaRPr lang="en-CA" sz="229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819400" y="2921000"/>
            <a:ext cx="50038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0" b="1" smtClean="0">
                <a:solidFill>
                  <a:srgbClr val="FFFFFF"/>
                </a:solidFill>
                <a:latin typeface="Arial Bold"/>
                <a:cs typeface="Arial Bold"/>
              </a:rPr>
              <a:t>Pertanggungjawaban Uang Iwadl</a:t>
            </a:r>
          </a:p>
          <a:p>
            <a:pPr>
              <a:lnSpc>
                <a:spcPts val="2760"/>
              </a:lnSpc>
            </a:pPr>
            <a:endParaRPr lang="en-CA" sz="2290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01700" y="3898900"/>
            <a:ext cx="5334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2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10</a:t>
            </a:r>
          </a:p>
          <a:p>
            <a:pPr>
              <a:lnSpc>
                <a:spcPts val="2760"/>
              </a:lnSpc>
            </a:pPr>
            <a:endParaRPr lang="en-CA" sz="2292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819400" y="3898900"/>
            <a:ext cx="18161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2" b="1" smtClean="0">
                <a:solidFill>
                  <a:srgbClr val="FFFFFF"/>
                </a:solidFill>
                <a:latin typeface="Arial Bold"/>
                <a:cs typeface="Arial Bold"/>
              </a:rPr>
              <a:t>Data NTCR</a:t>
            </a:r>
          </a:p>
          <a:p>
            <a:pPr>
              <a:lnSpc>
                <a:spcPts val="2760"/>
              </a:lnSpc>
            </a:pPr>
            <a:endParaRPr lang="en-CA" sz="2292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01700" y="4762500"/>
            <a:ext cx="5080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0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11</a:t>
            </a:r>
          </a:p>
          <a:p>
            <a:pPr>
              <a:lnSpc>
                <a:spcPts val="2760"/>
              </a:lnSpc>
            </a:pPr>
            <a:endParaRPr lang="en-CA" sz="2290" b="1" smtClean="0">
              <a:solidFill>
                <a:srgbClr val="FFFFFF"/>
              </a:solidFill>
              <a:latin typeface="Times New Roman Bold"/>
              <a:cs typeface="Times New Roman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819400" y="4762500"/>
            <a:ext cx="19685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0" b="1" smtClean="0">
                <a:solidFill>
                  <a:srgbClr val="FFFFFF"/>
                </a:solidFill>
                <a:latin typeface="Arial Bold"/>
                <a:cs typeface="Arial Bold"/>
              </a:rPr>
              <a:t>Rukyat Hilal</a:t>
            </a:r>
          </a:p>
          <a:p>
            <a:pPr>
              <a:lnSpc>
                <a:spcPts val="2760"/>
              </a:lnSpc>
            </a:pPr>
            <a:endParaRPr lang="en-CA" sz="2290" b="1" smtClean="0">
              <a:solidFill>
                <a:srgbClr val="FFFFFF"/>
              </a:solidFill>
              <a:latin typeface="Arial Bold"/>
              <a:cs typeface="Arial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01700" y="5435600"/>
            <a:ext cx="90043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292" b="1" smtClean="0">
                <a:solidFill>
                  <a:srgbClr val="FFFFFF"/>
                </a:solidFill>
                <a:latin typeface="Times New Roman Bold"/>
                <a:cs typeface="Times New Roman Bold"/>
              </a:rPr>
              <a:t>12</a:t>
            </a:r>
          </a:p>
          <a:p>
            <a:pPr>
              <a:lnSpc>
                <a:spcPts val="2760"/>
              </a:lnSpc>
            </a:pPr>
            <a:endParaRPr lang="en-CA" sz="2402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723900" y="571500"/>
            <a:ext cx="9182100" cy="1282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CA" sz="2328" smtClean="0">
                <a:solidFill>
                  <a:srgbClr val="F8F8F8"/>
                </a:solidFill>
                <a:latin typeface="Wingdings"/>
                <a:cs typeface="Wingdings"/>
              </a:rPr>
              <a:t></a:t>
            </a: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 Laporan  Perkara  yang  Dimohonkan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Eksekusi berisi tentang keadaan perkara</a:t>
            </a:r>
          </a:p>
          <a:p>
            <a:pPr>
              <a:lnSpc>
                <a:spcPts val="44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130300" y="1676400"/>
            <a:ext cx="8775700" cy="181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yang   dimohonkan   eksekusi,   mulai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tanggal  permohonan  eksekusi  sampai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dengan selesainya eksekusi.</a:t>
            </a:r>
          </a:p>
          <a:p>
            <a:pPr>
              <a:lnSpc>
                <a:spcPts val="430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23900" y="3429000"/>
            <a:ext cx="9182100" cy="181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50"/>
              </a:lnSpc>
            </a:pPr>
            <a:r>
              <a:rPr lang="en-CA" sz="2328" smtClean="0">
                <a:solidFill>
                  <a:srgbClr val="F8F8F8"/>
                </a:solidFill>
                <a:latin typeface="Wingdings"/>
                <a:cs typeface="Wingdings"/>
              </a:rPr>
              <a:t></a:t>
            </a: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 Perkara yang lebih dari 6 (enam) bulan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sejak diterima ternyata belum diputus,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harus   disebutkan   alasannya   dalam</a:t>
            </a:r>
          </a:p>
          <a:p>
            <a:pPr>
              <a:lnSpc>
                <a:spcPts val="435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30300" y="5105400"/>
            <a:ext cx="87757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kolom keterangan.</a:t>
            </a:r>
          </a:p>
          <a:p>
            <a:pPr>
              <a:lnSpc>
                <a:spcPts val="414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317500" y="368300"/>
            <a:ext cx="9588500" cy="181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2330" smtClean="0">
                <a:solidFill>
                  <a:srgbClr val="F8F8F8"/>
                </a:solidFill>
                <a:latin typeface="Wingdings"/>
                <a:cs typeface="Wingdings"/>
              </a:rPr>
              <a:t></a:t>
            </a: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 Perkara   banding,   kasasi,   peninjauan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kembali  dan  eksekusi,  tetap  dilaporkan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dalam setiap laporan yang bersangkutan</a:t>
            </a:r>
          </a:p>
          <a:p>
            <a:pPr>
              <a:lnSpc>
                <a:spcPts val="430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23900" y="2019300"/>
            <a:ext cx="9182100" cy="1270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sampai  perkara  diputus  dan  diterima</a:t>
            </a:r>
            <a:r>
              <a:rPr lang="en-CA" sz="360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0" smtClean="0">
                <a:solidFill>
                  <a:srgbClr val="000000"/>
                </a:solidFill>
                <a:latin typeface="Times New Roman"/>
              </a:rPr>
            </a:b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kembali di Pengadilan Agama.</a:t>
            </a:r>
          </a:p>
          <a:p>
            <a:pPr>
              <a:lnSpc>
                <a:spcPts val="430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17500" y="3213100"/>
            <a:ext cx="9588500" cy="1816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50"/>
              </a:lnSpc>
            </a:pPr>
            <a:r>
              <a:rPr lang="en-CA" sz="2330" smtClean="0">
                <a:solidFill>
                  <a:srgbClr val="F8F8F8"/>
                </a:solidFill>
                <a:latin typeface="Wingdings"/>
                <a:cs typeface="Wingdings"/>
              </a:rPr>
              <a:t></a:t>
            </a: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 Laporan  Kegiatan  Hakim  berisi  tentang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jumlah  perkara  yang  diterima,  diputus,</a:t>
            </a:r>
            <a:r>
              <a:rPr lang="en-CA" sz="3602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602" smtClean="0">
                <a:solidFill>
                  <a:srgbClr val="000000"/>
                </a:solidFill>
                <a:latin typeface="Times New Roman"/>
              </a:rPr>
            </a:br>
            <a:r>
              <a:rPr lang="en-CA" sz="3602" smtClean="0">
                <a:solidFill>
                  <a:srgbClr val="FFFFFF"/>
                </a:solidFill>
                <a:latin typeface="Book Antiqua"/>
                <a:cs typeface="Book Antiqua"/>
              </a:rPr>
              <a:t>sisa perkara, serta jumlah perkara yang</a:t>
            </a:r>
          </a:p>
          <a:p>
            <a:pPr>
              <a:lnSpc>
                <a:spcPts val="4350"/>
              </a:lnSpc>
            </a:pPr>
            <a:endParaRPr lang="en-CA" sz="3602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23900" y="4889500"/>
            <a:ext cx="9182100" cy="685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smtClean="0">
                <a:solidFill>
                  <a:srgbClr val="FFFFFF"/>
                </a:solidFill>
                <a:latin typeface="Book Antiqua"/>
                <a:cs typeface="Book Antiqua"/>
              </a:rPr>
              <a:t>sudah maupun yang belum diminutasi.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394</Words>
  <Application>Microsoft Office PowerPoint</Application>
  <PresentationFormat>A4 Paper (210x297 mm)</PresentationFormat>
  <Paragraphs>172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Sistim Pelaporan Perkara Berbasis SIADPA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Investintech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A2E_Engine</dc:creator>
  <cp:lastModifiedBy>den.fauzy</cp:lastModifiedBy>
  <cp:revision>6</cp:revision>
  <dcterms:created xsi:type="dcterms:W3CDTF">2013-04-25T08:50:38Z</dcterms:created>
  <dcterms:modified xsi:type="dcterms:W3CDTF">2013-04-25T13:55:00Z</dcterms:modified>
</cp:coreProperties>
</file>