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  <p:sldMasterId id="2147483720" r:id="rId2"/>
  </p:sldMasterIdLst>
  <p:notesMasterIdLst>
    <p:notesMasterId r:id="rId18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72" r:id="rId11"/>
    <p:sldId id="265" r:id="rId12"/>
    <p:sldId id="266" r:id="rId13"/>
    <p:sldId id="267" r:id="rId14"/>
    <p:sldId id="268" r:id="rId15"/>
    <p:sldId id="270" r:id="rId16"/>
    <p:sldId id="271" r:id="rId17"/>
  </p:sldIdLst>
  <p:sldSz cx="9144000" cy="6858000" type="screen4x3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53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C62487-CF31-4D25-9C9C-8A924257ABBD}" type="datetimeFigureOut">
              <a:rPr lang="id-ID" smtClean="0"/>
              <a:pPr/>
              <a:t>29/04/2013</a:t>
            </a:fld>
            <a:endParaRPr lang="id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d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367CA9-8EC0-4039-BF00-BCBA2A30C772}" type="slidenum">
              <a:rPr lang="id-ID" smtClean="0"/>
              <a:pPr/>
              <a:t>‹#›</a:t>
            </a:fld>
            <a:endParaRPr lang="id-ID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367CA9-8EC0-4039-BF00-BCBA2A30C772}" type="slidenum">
              <a:rPr lang="id-ID" smtClean="0"/>
              <a:pPr/>
              <a:t>4</a:t>
            </a:fld>
            <a:endParaRPr lang="id-ID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EE866-7AE1-4813-B242-228C50CF7E8D}" type="datetimeFigureOut">
              <a:rPr lang="id-ID" smtClean="0"/>
              <a:pPr/>
              <a:t>29/04/2013</a:t>
            </a:fld>
            <a:endParaRPr lang="id-ID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3F043-D5B5-4BF5-ACA0-5E41AF5C6675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EE866-7AE1-4813-B242-228C50CF7E8D}" type="datetimeFigureOut">
              <a:rPr lang="id-ID" smtClean="0"/>
              <a:pPr/>
              <a:t>29/04/2013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3F043-D5B5-4BF5-ACA0-5E41AF5C6675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EE866-7AE1-4813-B242-228C50CF7E8D}" type="datetimeFigureOut">
              <a:rPr lang="id-ID" smtClean="0"/>
              <a:pPr/>
              <a:t>29/04/2013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3F043-D5B5-4BF5-ACA0-5E41AF5C6675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33EE866-7AE1-4813-B242-228C50CF7E8D}" type="datetimeFigureOut">
              <a:rPr lang="id-ID" smtClean="0"/>
              <a:pPr/>
              <a:t>29/04/2013</a:t>
            </a:fld>
            <a:endParaRPr lang="id-ID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id-ID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0533F043-D5B5-4BF5-ACA0-5E41AF5C6675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33EE866-7AE1-4813-B242-228C50CF7E8D}" type="datetimeFigureOut">
              <a:rPr lang="id-ID" smtClean="0"/>
              <a:pPr/>
              <a:t>29/04/2013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533F043-D5B5-4BF5-ACA0-5E41AF5C6675}" type="slidenum">
              <a:rPr lang="id-ID" smtClean="0"/>
              <a:pPr/>
              <a:t>‹#›</a:t>
            </a:fld>
            <a:endParaRPr lang="id-ID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33EE866-7AE1-4813-B242-228C50CF7E8D}" type="datetimeFigureOut">
              <a:rPr lang="id-ID" smtClean="0"/>
              <a:pPr/>
              <a:t>29/04/2013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533F043-D5B5-4BF5-ACA0-5E41AF5C6675}" type="slidenum">
              <a:rPr lang="id-ID" smtClean="0"/>
              <a:pPr/>
              <a:t>‹#›</a:t>
            </a:fld>
            <a:endParaRPr lang="id-ID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33EE866-7AE1-4813-B242-228C50CF7E8D}" type="datetimeFigureOut">
              <a:rPr lang="id-ID" smtClean="0"/>
              <a:pPr/>
              <a:t>29/04/2013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533F043-D5B5-4BF5-ACA0-5E41AF5C6675}" type="slidenum">
              <a:rPr lang="id-ID" smtClean="0"/>
              <a:pPr/>
              <a:t>‹#›</a:t>
            </a:fld>
            <a:endParaRPr lang="id-ID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33EE866-7AE1-4813-B242-228C50CF7E8D}" type="datetimeFigureOut">
              <a:rPr lang="id-ID" smtClean="0"/>
              <a:pPr/>
              <a:t>29/04/2013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533F043-D5B5-4BF5-ACA0-5E41AF5C6675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33EE866-7AE1-4813-B242-228C50CF7E8D}" type="datetimeFigureOut">
              <a:rPr lang="id-ID" smtClean="0"/>
              <a:pPr/>
              <a:t>29/04/2013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533F043-D5B5-4BF5-ACA0-5E41AF5C6675}" type="slidenum">
              <a:rPr lang="id-ID" smtClean="0"/>
              <a:pPr/>
              <a:t>‹#›</a:t>
            </a:fld>
            <a:endParaRPr lang="id-ID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33EE866-7AE1-4813-B242-228C50CF7E8D}" type="datetimeFigureOut">
              <a:rPr lang="id-ID" smtClean="0"/>
              <a:pPr/>
              <a:t>29/04/2013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533F043-D5B5-4BF5-ACA0-5E41AF5C6675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133EE866-7AE1-4813-B242-228C50CF7E8D}" type="datetimeFigureOut">
              <a:rPr lang="id-ID" smtClean="0"/>
              <a:pPr/>
              <a:t>29/04/2013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533F043-D5B5-4BF5-ACA0-5E41AF5C6675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EE866-7AE1-4813-B242-228C50CF7E8D}" type="datetimeFigureOut">
              <a:rPr lang="id-ID" smtClean="0"/>
              <a:pPr/>
              <a:t>29/04/2013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3F043-D5B5-4BF5-ACA0-5E41AF5C6675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33EE866-7AE1-4813-B242-228C50CF7E8D}" type="datetimeFigureOut">
              <a:rPr lang="id-ID" smtClean="0"/>
              <a:pPr/>
              <a:t>29/04/2013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0533F043-D5B5-4BF5-ACA0-5E41AF5C6675}" type="slidenum">
              <a:rPr lang="id-ID" smtClean="0"/>
              <a:pPr/>
              <a:t>‹#›</a:t>
            </a:fld>
            <a:endParaRPr lang="id-ID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33EE866-7AE1-4813-B242-228C50CF7E8D}" type="datetimeFigureOut">
              <a:rPr lang="id-ID" smtClean="0"/>
              <a:pPr/>
              <a:t>29/04/2013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533F043-D5B5-4BF5-ACA0-5E41AF5C6675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33EE866-7AE1-4813-B242-228C50CF7E8D}" type="datetimeFigureOut">
              <a:rPr lang="id-ID" smtClean="0"/>
              <a:pPr/>
              <a:t>29/04/2013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533F043-D5B5-4BF5-ACA0-5E41AF5C6675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EE866-7AE1-4813-B242-228C50CF7E8D}" type="datetimeFigureOut">
              <a:rPr lang="id-ID" smtClean="0"/>
              <a:pPr/>
              <a:t>29/04/2013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3F043-D5B5-4BF5-ACA0-5E41AF5C6675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EE866-7AE1-4813-B242-228C50CF7E8D}" type="datetimeFigureOut">
              <a:rPr lang="id-ID" smtClean="0"/>
              <a:pPr/>
              <a:t>29/04/2013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3F043-D5B5-4BF5-ACA0-5E41AF5C6675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EE866-7AE1-4813-B242-228C50CF7E8D}" type="datetimeFigureOut">
              <a:rPr lang="id-ID" smtClean="0"/>
              <a:pPr/>
              <a:t>29/04/2013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3F043-D5B5-4BF5-ACA0-5E41AF5C6675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EE866-7AE1-4813-B242-228C50CF7E8D}" type="datetimeFigureOut">
              <a:rPr lang="id-ID" smtClean="0"/>
              <a:pPr/>
              <a:t>29/04/2013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3F043-D5B5-4BF5-ACA0-5E41AF5C6675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EE866-7AE1-4813-B242-228C50CF7E8D}" type="datetimeFigureOut">
              <a:rPr lang="id-ID" smtClean="0"/>
              <a:pPr/>
              <a:t>29/04/2013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3F043-D5B5-4BF5-ACA0-5E41AF5C6675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EE866-7AE1-4813-B242-228C50CF7E8D}" type="datetimeFigureOut">
              <a:rPr lang="id-ID" smtClean="0"/>
              <a:pPr/>
              <a:t>29/04/2013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3F043-D5B5-4BF5-ACA0-5E41AF5C6675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EE866-7AE1-4813-B242-228C50CF7E8D}" type="datetimeFigureOut">
              <a:rPr lang="id-ID" smtClean="0"/>
              <a:pPr/>
              <a:t>29/04/2013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0533F043-D5B5-4BF5-ACA0-5E41AF5C6675}" type="slidenum">
              <a:rPr lang="id-ID" smtClean="0"/>
              <a:pPr/>
              <a:t>‹#›</a:t>
            </a:fld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33EE866-7AE1-4813-B242-228C50CF7E8D}" type="datetimeFigureOut">
              <a:rPr lang="id-ID" smtClean="0"/>
              <a:pPr/>
              <a:t>29/04/2013</a:t>
            </a:fld>
            <a:endParaRPr lang="id-ID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533F043-D5B5-4BF5-ACA0-5E41AF5C6675}" type="slidenum">
              <a:rPr lang="id-ID" smtClean="0"/>
              <a:pPr/>
              <a:t>‹#›</a:t>
            </a:fld>
            <a:endParaRPr lang="id-ID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133EE866-7AE1-4813-B242-228C50CF7E8D}" type="datetimeFigureOut">
              <a:rPr lang="id-ID" smtClean="0"/>
              <a:pPr/>
              <a:t>29/04/2013</a:t>
            </a:fld>
            <a:endParaRPr lang="id-ID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id-ID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0533F043-D5B5-4BF5-ACA0-5E41AF5C6675}" type="slidenum">
              <a:rPr lang="id-ID" smtClean="0"/>
              <a:pPr/>
              <a:t>‹#›</a:t>
            </a:fld>
            <a:endParaRPr lang="id-ID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00174"/>
            <a:ext cx="7772400" cy="3214710"/>
          </a:xfrm>
        </p:spPr>
        <p:txBody>
          <a:bodyPr>
            <a:normAutofit/>
          </a:bodyPr>
          <a:lstStyle/>
          <a:p>
            <a:r>
              <a:rPr lang="id-ID" sz="8000" dirty="0" smtClean="0">
                <a:latin typeface="Arial Black" pitchFamily="34" charset="0"/>
              </a:rPr>
              <a:t>POLA BINDALMIN</a:t>
            </a:r>
            <a:endParaRPr lang="id-ID" sz="80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29600" cy="1143000"/>
          </a:xfrm>
        </p:spPr>
        <p:txBody>
          <a:bodyPr/>
          <a:lstStyle/>
          <a:p>
            <a:pPr algn="l"/>
            <a:r>
              <a:rPr lang="id-ID" b="1" dirty="0" smtClean="0">
                <a:latin typeface="Times New Roman" pitchFamily="18" charset="0"/>
                <a:cs typeface="Times New Roman" pitchFamily="18" charset="0"/>
              </a:rPr>
              <a:t>1. Buku Jurnal Perkara</a:t>
            </a:r>
            <a:endParaRPr lang="id-ID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72518" cy="4972072"/>
          </a:xfrm>
        </p:spPr>
        <p:txBody>
          <a:bodyPr/>
          <a:lstStyle/>
          <a:p>
            <a:pPr marL="809625" indent="-450850">
              <a:buFont typeface="+mj-lt"/>
              <a:buAutoNum type="alphaLcPeriod"/>
            </a:pPr>
            <a:r>
              <a:rPr lang="id-ID" sz="3200" dirty="0" smtClean="0">
                <a:latin typeface="Times New Roman" pitchFamily="18" charset="0"/>
                <a:cs typeface="Times New Roman" pitchFamily="18" charset="0"/>
              </a:rPr>
              <a:t>K1. PA.I/P = Buku Jurnal Perkara Permohonan</a:t>
            </a:r>
          </a:p>
          <a:p>
            <a:pPr marL="809625" indent="-450850">
              <a:buFont typeface="+mj-lt"/>
              <a:buAutoNum type="alphaLcPeriod"/>
            </a:pPr>
            <a:r>
              <a:rPr lang="id-ID" sz="3200" dirty="0" smtClean="0">
                <a:latin typeface="Times New Roman" pitchFamily="18" charset="0"/>
                <a:cs typeface="Times New Roman" pitchFamily="18" charset="0"/>
              </a:rPr>
              <a:t>K1.PA.I/G = Buku Jurnal Perkara Gugatan</a:t>
            </a:r>
          </a:p>
          <a:p>
            <a:pPr marL="809625" indent="-450850">
              <a:buFont typeface="+mj-lt"/>
              <a:buAutoNum type="alphaLcPeriod"/>
            </a:pPr>
            <a:r>
              <a:rPr lang="id-ID" sz="3200" dirty="0" smtClean="0">
                <a:latin typeface="Times New Roman" pitchFamily="18" charset="0"/>
                <a:cs typeface="Times New Roman" pitchFamily="18" charset="0"/>
              </a:rPr>
              <a:t>K1.PA.2 = Buku Jurnal Perkara Banding</a:t>
            </a:r>
          </a:p>
          <a:p>
            <a:pPr marL="809625" indent="-450850">
              <a:buFont typeface="+mj-lt"/>
              <a:buAutoNum type="alphaLcPeriod"/>
            </a:pPr>
            <a:r>
              <a:rPr lang="id-ID" sz="3200" dirty="0" smtClean="0">
                <a:latin typeface="Times New Roman" pitchFamily="18" charset="0"/>
                <a:cs typeface="Times New Roman" pitchFamily="18" charset="0"/>
              </a:rPr>
              <a:t>K1.PA.3 = Buku Jurnal Perkara Kasasi</a:t>
            </a:r>
          </a:p>
          <a:p>
            <a:pPr marL="809625" indent="-450850">
              <a:buFont typeface="+mj-lt"/>
              <a:buAutoNum type="alphaLcPeriod"/>
            </a:pPr>
            <a:r>
              <a:rPr lang="id-ID" sz="3200" dirty="0" smtClean="0">
                <a:latin typeface="Times New Roman" pitchFamily="18" charset="0"/>
                <a:cs typeface="Times New Roman" pitchFamily="18" charset="0"/>
              </a:rPr>
              <a:t>K1.PA.4 = Buku Jurnal Perkara PK</a:t>
            </a:r>
          </a:p>
          <a:p>
            <a:pPr marL="809625" indent="-450850">
              <a:buFont typeface="+mj-lt"/>
              <a:buAutoNum type="alphaLcPeriod"/>
            </a:pPr>
            <a:r>
              <a:rPr lang="id-ID" sz="3200" dirty="0" smtClean="0">
                <a:latin typeface="Times New Roman" pitchFamily="18" charset="0"/>
                <a:cs typeface="Times New Roman" pitchFamily="18" charset="0"/>
              </a:rPr>
              <a:t>K1.PA.5 = Buku Jurnal Perkara Eksekusi</a:t>
            </a:r>
          </a:p>
          <a:p>
            <a:pPr marL="514350" indent="-514350">
              <a:buNone/>
            </a:pPr>
            <a:endParaRPr lang="id-ID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9000"/>
                            </p:stCondLst>
                            <p:childTnLst>
                              <p:par>
                                <p:cTn id="3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1000"/>
                            </p:stCondLst>
                            <p:childTnLst>
                              <p:par>
                                <p:cTn id="4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28596" y="428604"/>
            <a:ext cx="8543956" cy="1143000"/>
          </a:xfrm>
        </p:spPr>
        <p:txBody>
          <a:bodyPr>
            <a:normAutofit fontScale="90000"/>
          </a:bodyPr>
          <a:lstStyle/>
          <a:p>
            <a:pPr algn="l"/>
            <a:r>
              <a:rPr lang="id-ID" b="1" dirty="0" smtClean="0">
                <a:latin typeface="Times New Roman" pitchFamily="18" charset="0"/>
                <a:cs typeface="Times New Roman" pitchFamily="18" charset="0"/>
              </a:rPr>
              <a:t>2. Buku Induk Keuangan Perkara</a:t>
            </a:r>
            <a:endParaRPr lang="id-ID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id-ID" sz="2800" dirty="0" smtClean="0">
                <a:latin typeface="Times New Roman" pitchFamily="18" charset="0"/>
                <a:cs typeface="Times New Roman" pitchFamily="18" charset="0"/>
              </a:rPr>
              <a:t>Semua kegiatan yang terjadi dalam buku jurnal keuangan perkara, harus disalin dalam buku induk keuangan perkara berupa buku tabelaris</a:t>
            </a:r>
          </a:p>
          <a:p>
            <a:pPr algn="just">
              <a:lnSpc>
                <a:spcPct val="150000"/>
              </a:lnSpc>
            </a:pPr>
            <a:r>
              <a:rPr lang="id-ID" sz="2800" dirty="0" smtClean="0">
                <a:latin typeface="Times New Roman" pitchFamily="18" charset="0"/>
                <a:cs typeface="Times New Roman" pitchFamily="18" charset="0"/>
              </a:rPr>
              <a:t>Buku induk keuangan perkara ditutup pada setiap akhir bulan oleh Panitera diketahui oleh Ketua Pengadilan</a:t>
            </a:r>
            <a:endParaRPr lang="id-ID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857916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id-ID" sz="3200" dirty="0" smtClean="0">
                <a:latin typeface="Times New Roman" pitchFamily="18" charset="0"/>
                <a:cs typeface="Times New Roman" pitchFamily="18" charset="0"/>
              </a:rPr>
              <a:t>Buku induk yang berkenaan dengan keuangan perkara adalah :</a:t>
            </a:r>
          </a:p>
          <a:p>
            <a:pPr marL="890588" indent="-531813" algn="just">
              <a:lnSpc>
                <a:spcPct val="150000"/>
              </a:lnSpc>
              <a:buFont typeface="+mj-lt"/>
              <a:buAutoNum type="alphaLcPeriod"/>
            </a:pPr>
            <a:r>
              <a:rPr lang="id-ID" sz="3200" dirty="0" smtClean="0">
                <a:latin typeface="Times New Roman" pitchFamily="18" charset="0"/>
                <a:cs typeface="Times New Roman" pitchFamily="18" charset="0"/>
              </a:rPr>
              <a:t>Buku Induk Keuangan Perkara (K1.PA.6)</a:t>
            </a:r>
          </a:p>
          <a:p>
            <a:pPr marL="890588" indent="-531813" algn="just">
              <a:lnSpc>
                <a:spcPct val="150000"/>
              </a:lnSpc>
              <a:buFont typeface="+mj-lt"/>
              <a:buAutoNum type="alphaLcPeriod"/>
            </a:pPr>
            <a:r>
              <a:rPr lang="id-ID" sz="3200" dirty="0" smtClean="0">
                <a:latin typeface="Times New Roman" pitchFamily="18" charset="0"/>
                <a:cs typeface="Times New Roman" pitchFamily="18" charset="0"/>
              </a:rPr>
              <a:t>Buku Keuangan Eksekusi (K1.PA.7)</a:t>
            </a:r>
          </a:p>
          <a:p>
            <a:pPr marL="890588" indent="-531813" algn="just">
              <a:lnSpc>
                <a:spcPct val="150000"/>
              </a:lnSpc>
              <a:buFont typeface="+mj-lt"/>
              <a:buAutoNum type="alphaLcPeriod"/>
            </a:pPr>
            <a:r>
              <a:rPr lang="id-ID" sz="3200" dirty="0" smtClean="0">
                <a:latin typeface="Times New Roman" pitchFamily="18" charset="0"/>
                <a:cs typeface="Times New Roman" pitchFamily="18" charset="0"/>
              </a:rPr>
              <a:t>Buku Penerimaan Uang Hak-hak Kepaniteraan (K1.PA8)</a:t>
            </a:r>
          </a:p>
          <a:p>
            <a:pPr marL="514350" indent="-514350">
              <a:buFont typeface="+mj-lt"/>
              <a:buAutoNum type="alphaLcPeriod"/>
            </a:pPr>
            <a:endParaRPr lang="id-ID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158" y="142852"/>
            <a:ext cx="8229600" cy="654032"/>
          </a:xfrm>
        </p:spPr>
        <p:txBody>
          <a:bodyPr>
            <a:normAutofit fontScale="90000"/>
          </a:bodyPr>
          <a:lstStyle/>
          <a:p>
            <a:r>
              <a:rPr lang="id-ID" sz="3200" b="1" dirty="0" smtClean="0">
                <a:latin typeface="Times New Roman" pitchFamily="18" charset="0"/>
                <a:cs typeface="Times New Roman" pitchFamily="18" charset="0"/>
              </a:rPr>
              <a:t>VII. POLA TENTANG PELAPORAN PERKARA</a:t>
            </a:r>
            <a:endParaRPr lang="id-ID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57232"/>
            <a:ext cx="8401080" cy="5786478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id-ID" b="1" dirty="0" smtClean="0">
                <a:latin typeface="Times New Roman" pitchFamily="18" charset="0"/>
                <a:cs typeface="Times New Roman" pitchFamily="18" charset="0"/>
              </a:rPr>
              <a:t>Macam-macam Laporan:</a:t>
            </a:r>
          </a:p>
          <a:p>
            <a:pPr marL="514350" indent="-514350">
              <a:buFont typeface="+mj-lt"/>
              <a:buAutoNum type="arabicPeriod"/>
            </a:pPr>
            <a:r>
              <a:rPr lang="id-ID" dirty="0" smtClean="0">
                <a:latin typeface="Times New Roman" pitchFamily="18" charset="0"/>
                <a:cs typeface="Times New Roman" pitchFamily="18" charset="0"/>
              </a:rPr>
              <a:t>Laporan Keadaan Perkara (LI-PA1)</a:t>
            </a:r>
          </a:p>
          <a:p>
            <a:pPr marL="514350" indent="-514350">
              <a:buFont typeface="+mj-lt"/>
              <a:buAutoNum type="arabicPeriod"/>
            </a:pPr>
            <a:r>
              <a:rPr lang="id-ID" dirty="0" smtClean="0">
                <a:latin typeface="Times New Roman" pitchFamily="18" charset="0"/>
                <a:cs typeface="Times New Roman" pitchFamily="18" charset="0"/>
              </a:rPr>
              <a:t>Laporan Perkara yang dimohonkan Banding (LI-PA2)</a:t>
            </a:r>
          </a:p>
          <a:p>
            <a:pPr marL="514350" indent="-514350">
              <a:buFont typeface="+mj-lt"/>
              <a:buAutoNum type="arabicPeriod"/>
            </a:pPr>
            <a:r>
              <a:rPr lang="id-ID" dirty="0" smtClean="0">
                <a:latin typeface="Times New Roman" pitchFamily="18" charset="0"/>
                <a:cs typeface="Times New Roman" pitchFamily="18" charset="0"/>
              </a:rPr>
              <a:t>Laporan Perkara yang dimohonkan Kasasi (LI-PA3)</a:t>
            </a:r>
          </a:p>
          <a:p>
            <a:pPr marL="514350" indent="-514350">
              <a:buFont typeface="+mj-lt"/>
              <a:buAutoNum type="arabicPeriod"/>
            </a:pPr>
            <a:r>
              <a:rPr lang="id-ID" dirty="0" smtClean="0">
                <a:latin typeface="Times New Roman" pitchFamily="18" charset="0"/>
                <a:cs typeface="Times New Roman" pitchFamily="18" charset="0"/>
              </a:rPr>
              <a:t>Laporan Perkara yang dimohonkan Peninjauan Kembali (LI-PA4)</a:t>
            </a:r>
          </a:p>
          <a:p>
            <a:pPr marL="514350" indent="-514350">
              <a:buFont typeface="+mj-lt"/>
              <a:buAutoNum type="arabicPeriod"/>
            </a:pPr>
            <a:r>
              <a:rPr lang="id-ID" dirty="0" smtClean="0">
                <a:latin typeface="Times New Roman" pitchFamily="18" charset="0"/>
                <a:cs typeface="Times New Roman" pitchFamily="18" charset="0"/>
              </a:rPr>
              <a:t>Laporan Perkara Yang dimohonkan Eksekusi (LI-PA5)</a:t>
            </a:r>
          </a:p>
          <a:p>
            <a:pPr marL="514350" indent="-514350">
              <a:buFont typeface="+mj-lt"/>
              <a:buAutoNum type="arabicPeriod"/>
            </a:pPr>
            <a:r>
              <a:rPr lang="id-ID" dirty="0" smtClean="0">
                <a:latin typeface="Times New Roman" pitchFamily="18" charset="0"/>
                <a:cs typeface="Times New Roman" pitchFamily="18" charset="0"/>
              </a:rPr>
              <a:t>Laporan Kegiatan Hakim (LI-PA6)</a:t>
            </a:r>
          </a:p>
          <a:p>
            <a:pPr marL="514350" indent="-514350">
              <a:buFont typeface="+mj-lt"/>
              <a:buAutoNum type="arabicPeriod"/>
            </a:pPr>
            <a:r>
              <a:rPr lang="id-ID" dirty="0" smtClean="0">
                <a:latin typeface="Times New Roman" pitchFamily="18" charset="0"/>
                <a:cs typeface="Times New Roman" pitchFamily="18" charset="0"/>
              </a:rPr>
              <a:t>Laporan Keuangan  Perkara (LI-PA7)</a:t>
            </a:r>
          </a:p>
          <a:p>
            <a:pPr marL="514350" indent="-514350">
              <a:buFont typeface="+mj-lt"/>
              <a:buAutoNum type="arabicPeriod"/>
            </a:pPr>
            <a:r>
              <a:rPr lang="id-ID" dirty="0" smtClean="0">
                <a:latin typeface="Times New Roman" pitchFamily="18" charset="0"/>
                <a:cs typeface="Times New Roman" pitchFamily="18" charset="0"/>
              </a:rPr>
              <a:t>Laporan Jenis Perkara (LI-PA8)</a:t>
            </a:r>
          </a:p>
          <a:p>
            <a:pPr marL="514350" indent="-514350">
              <a:buFont typeface="+mj-lt"/>
              <a:buAutoNum type="arabicPeriod"/>
            </a:pPr>
            <a:r>
              <a:rPr lang="id-ID" dirty="0" smtClean="0">
                <a:latin typeface="Times New Roman" pitchFamily="18" charset="0"/>
                <a:cs typeface="Times New Roman" pitchFamily="18" charset="0"/>
              </a:rPr>
              <a:t>Laporan Hasil Mediasi (LI-PA9)</a:t>
            </a:r>
          </a:p>
          <a:p>
            <a:pPr marL="514350" indent="-514350">
              <a:buFont typeface="+mj-lt"/>
              <a:buAutoNum type="arabicPeriod" startAt="10"/>
            </a:pPr>
            <a:r>
              <a:rPr lang="id-ID" dirty="0" smtClean="0">
                <a:latin typeface="Times New Roman" pitchFamily="18" charset="0"/>
                <a:cs typeface="Times New Roman" pitchFamily="18" charset="0"/>
              </a:rPr>
              <a:t>Laporan Penggunaan Formulir Akta Cerai (LI-PA10)</a:t>
            </a:r>
          </a:p>
          <a:p>
            <a:pPr marL="514350" indent="-514350">
              <a:buFont typeface="+mj-lt"/>
              <a:buAutoNum type="arabicPeriod" startAt="10"/>
            </a:pPr>
            <a:r>
              <a:rPr lang="id-ID" dirty="0" smtClean="0">
                <a:latin typeface="Times New Roman" pitchFamily="18" charset="0"/>
                <a:cs typeface="Times New Roman" pitchFamily="18" charset="0"/>
              </a:rPr>
              <a:t>Laporan Pertanggungjawaban Uang Iwadl (LI-PA11)</a:t>
            </a:r>
          </a:p>
          <a:p>
            <a:pPr marL="514350" indent="-514350">
              <a:buFont typeface="+mj-lt"/>
              <a:buAutoNum type="arabicPeriod" startAt="10"/>
            </a:pPr>
            <a:r>
              <a:rPr lang="id-ID" dirty="0" smtClean="0">
                <a:latin typeface="Times New Roman" pitchFamily="18" charset="0"/>
                <a:cs typeface="Times New Roman" pitchFamily="18" charset="0"/>
              </a:rPr>
              <a:t>Laporan Faktor Penyebab Terjadinya Perceraian (LI-PA12)</a:t>
            </a:r>
          </a:p>
          <a:p>
            <a:pPr marL="514350" indent="-514350">
              <a:buFont typeface="+mj-lt"/>
              <a:buAutoNum type="arabicPeriod" startAt="10"/>
            </a:pPr>
            <a:r>
              <a:rPr lang="id-ID" dirty="0" smtClean="0">
                <a:latin typeface="Times New Roman" pitchFamily="18" charset="0"/>
                <a:cs typeface="Times New Roman" pitchFamily="18" charset="0"/>
              </a:rPr>
              <a:t>Laporan Tahunan (LI-PA13)</a:t>
            </a:r>
          </a:p>
          <a:p>
            <a:pPr marL="514350" indent="-514350">
              <a:buNone/>
            </a:pPr>
            <a:endParaRPr lang="id-ID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None/>
            </a:pPr>
            <a:endParaRPr lang="id-ID" dirty="0" smtClean="0"/>
          </a:p>
          <a:p>
            <a:pPr marL="514350" indent="-514350">
              <a:buFont typeface="+mj-lt"/>
              <a:buAutoNum type="arabicPeriod"/>
            </a:pPr>
            <a:endParaRPr lang="id-ID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9000"/>
                            </p:stCondLst>
                            <p:childTnLst>
                              <p:par>
                                <p:cTn id="3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1000"/>
                            </p:stCondLst>
                            <p:childTnLst>
                              <p:par>
                                <p:cTn id="4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3000"/>
                            </p:stCondLst>
                            <p:childTnLst>
                              <p:par>
                                <p:cTn id="4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000"/>
                            </p:stCondLst>
                            <p:childTnLst>
                              <p:par>
                                <p:cTn id="5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7000"/>
                            </p:stCondLst>
                            <p:childTnLst>
                              <p:par>
                                <p:cTn id="5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9000"/>
                            </p:stCondLst>
                            <p:childTnLst>
                              <p:par>
                                <p:cTn id="6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1000"/>
                            </p:stCondLst>
                            <p:childTnLst>
                              <p:par>
                                <p:cTn id="7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3000"/>
                            </p:stCondLst>
                            <p:childTnLst>
                              <p:par>
                                <p:cTn id="7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2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5000"/>
                            </p:stCondLst>
                            <p:childTnLst>
                              <p:par>
                                <p:cTn id="8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7000"/>
                            </p:stCondLst>
                            <p:childTnLst>
                              <p:par>
                                <p:cTn id="8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>
            <a:normAutofit fontScale="90000"/>
          </a:bodyPr>
          <a:lstStyle/>
          <a:p>
            <a:pPr marL="984250" indent="-984250" algn="l"/>
            <a:r>
              <a:rPr lang="id-ID" sz="3600" b="1" dirty="0" smtClean="0">
                <a:latin typeface="Times New Roman" pitchFamily="18" charset="0"/>
                <a:cs typeface="Times New Roman" pitchFamily="18" charset="0"/>
              </a:rPr>
              <a:t>VIII. POLA TENTANG KEARSIPAN PERKARA</a:t>
            </a:r>
            <a:endParaRPr lang="id-ID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2844" y="1285860"/>
            <a:ext cx="8786874" cy="5572140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id-ID" dirty="0" smtClean="0">
                <a:latin typeface="Times New Roman" pitchFamily="18" charset="0"/>
                <a:cs typeface="Times New Roman" pitchFamily="18" charset="0"/>
              </a:rPr>
              <a:t>Panitera bertanggung jawab atas pengarsipan berkas, dokumen, buku daftar dst</a:t>
            </a:r>
          </a:p>
          <a:p>
            <a:pPr algn="just"/>
            <a:r>
              <a:rPr lang="id-ID" dirty="0" smtClean="0">
                <a:latin typeface="Times New Roman" pitchFamily="18" charset="0"/>
                <a:cs typeface="Times New Roman" pitchFamily="18" charset="0"/>
              </a:rPr>
              <a:t>Penataan arsip berkas perkara berdasarkan nomor berkas perkara dan digolong-golongkan pada jenis perkara</a:t>
            </a:r>
          </a:p>
          <a:p>
            <a:pPr algn="just"/>
            <a:r>
              <a:rPr lang="id-ID" dirty="0" smtClean="0">
                <a:latin typeface="Times New Roman" pitchFamily="18" charset="0"/>
                <a:cs typeface="Times New Roman" pitchFamily="18" charset="0"/>
              </a:rPr>
              <a:t>Berkas perkara terdiri dari :</a:t>
            </a:r>
          </a:p>
          <a:p>
            <a:pPr marL="717550" indent="-358775" algn="just">
              <a:buFont typeface="+mj-lt"/>
              <a:buAutoNum type="alphaLcPeriod"/>
            </a:pPr>
            <a:r>
              <a:rPr lang="id-ID" dirty="0" smtClean="0">
                <a:latin typeface="Times New Roman" pitchFamily="18" charset="0"/>
                <a:cs typeface="Times New Roman" pitchFamily="18" charset="0"/>
              </a:rPr>
              <a:t>Arsip aktif </a:t>
            </a:r>
          </a:p>
          <a:p>
            <a:pPr marL="717550" indent="-358775" algn="just">
              <a:buFont typeface="+mj-lt"/>
              <a:buAutoNum type="alphaLcPeriod"/>
            </a:pPr>
            <a:r>
              <a:rPr lang="id-ID" dirty="0" smtClean="0">
                <a:latin typeface="Times New Roman" pitchFamily="18" charset="0"/>
                <a:cs typeface="Times New Roman" pitchFamily="18" charset="0"/>
              </a:rPr>
              <a:t>Arsip tidak aktif (sudah Final)</a:t>
            </a:r>
          </a:p>
          <a:p>
            <a:pPr algn="just"/>
            <a:r>
              <a:rPr lang="id-ID" dirty="0" smtClean="0">
                <a:latin typeface="Times New Roman" pitchFamily="18" charset="0"/>
                <a:cs typeface="Times New Roman" pitchFamily="18" charset="0"/>
              </a:rPr>
              <a:t>Berkas perkara yang masih berjalan disimpan oleh Panitera Muda Gugatan atau Panitera Muda Permohonan.</a:t>
            </a:r>
          </a:p>
          <a:p>
            <a:pPr algn="just"/>
            <a:r>
              <a:rPr lang="id-ID" dirty="0" smtClean="0">
                <a:latin typeface="Times New Roman" pitchFamily="18" charset="0"/>
                <a:cs typeface="Times New Roman" pitchFamily="18" charset="0"/>
              </a:rPr>
              <a:t>Berkas Perkara yang telah selesai secara tuntas diserahkan dan disimpan oleh Panitera Muda Hukum.</a:t>
            </a:r>
          </a:p>
          <a:p>
            <a:pPr algn="just"/>
            <a:r>
              <a:rPr lang="id-ID" dirty="0" smtClean="0">
                <a:latin typeface="Times New Roman" pitchFamily="18" charset="0"/>
                <a:cs typeface="Times New Roman" pitchFamily="18" charset="0"/>
              </a:rPr>
              <a:t>Penyimpanan berkas perkara yang telah selesai selain berbentuk fisik Pengadilan juga dapat menyimpannya dalam bentuk lain seperti pita magnetik, disket, atau media lainnya</a:t>
            </a:r>
          </a:p>
          <a:p>
            <a:pPr marL="514350" indent="-514350" algn="just"/>
            <a:endParaRPr lang="id-ID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None/>
            </a:pPr>
            <a:endParaRPr lang="id-ID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9000"/>
                            </p:stCondLst>
                            <p:childTnLst>
                              <p:par>
                                <p:cTn id="3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1000"/>
                            </p:stCondLst>
                            <p:childTnLst>
                              <p:par>
                                <p:cTn id="4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3000"/>
                            </p:stCondLst>
                            <p:childTnLst>
                              <p:par>
                                <p:cTn id="4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000"/>
                            </p:stCondLst>
                            <p:childTnLst>
                              <p:par>
                                <p:cTn id="5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43116"/>
            <a:ext cx="8229600" cy="157163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id-ID" sz="8000" dirty="0" smtClean="0">
                <a:latin typeface="Algerian" pitchFamily="82" charset="0"/>
                <a:cs typeface="Times New Roman" pitchFamily="18" charset="0"/>
              </a:rPr>
              <a:t>TERIMA KASIH</a:t>
            </a:r>
            <a:endParaRPr lang="id-ID" sz="8000" dirty="0">
              <a:latin typeface="Algerian" pitchFamily="82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285728"/>
            <a:ext cx="8643998" cy="6215106"/>
          </a:xfrm>
        </p:spPr>
        <p:txBody>
          <a:bodyPr>
            <a:normAutofit lnSpcReduction="10000"/>
          </a:bodyPr>
          <a:lstStyle/>
          <a:p>
            <a:pPr marL="571500" indent="-571500">
              <a:buNone/>
            </a:pPr>
            <a:r>
              <a:rPr lang="id-ID" b="1" dirty="0" smtClean="0">
                <a:latin typeface="Times New Roman" pitchFamily="18" charset="0"/>
                <a:cs typeface="Times New Roman" pitchFamily="18" charset="0"/>
              </a:rPr>
              <a:t>I.   Dasar</a:t>
            </a:r>
          </a:p>
          <a:p>
            <a:pPr marL="809625" indent="-358775">
              <a:buFont typeface="Courier New" pitchFamily="49" charset="0"/>
              <a:buChar char="o"/>
            </a:pPr>
            <a:r>
              <a:rPr lang="id-ID" dirty="0" smtClean="0">
                <a:latin typeface="Times New Roman" pitchFamily="18" charset="0"/>
                <a:cs typeface="Times New Roman" pitchFamily="18" charset="0"/>
              </a:rPr>
              <a:t>Surat Keputusan Mahkamah Agung RI Nomor: KMA/001/SK/1991 tanggal 24 Januari 1991</a:t>
            </a:r>
          </a:p>
          <a:p>
            <a:pPr marL="809625" indent="-358775">
              <a:buFont typeface="Courier New" pitchFamily="49" charset="0"/>
              <a:buChar char="o"/>
            </a:pPr>
            <a:r>
              <a:rPr lang="id-ID" dirty="0" smtClean="0">
                <a:latin typeface="Times New Roman" pitchFamily="18" charset="0"/>
                <a:cs typeface="Times New Roman" pitchFamily="18" charset="0"/>
              </a:rPr>
              <a:t>Surat Keputusan Mahkamah Agung RI Nomor: KMA/032/SK/IV/2006 tanggal 4 April 2006</a:t>
            </a:r>
          </a:p>
          <a:p>
            <a:pPr marL="514350" indent="-514350" algn="just">
              <a:buNone/>
            </a:pPr>
            <a:r>
              <a:rPr lang="id-ID" sz="3500" b="1" dirty="0" smtClean="0">
                <a:latin typeface="Times New Roman" pitchFamily="18" charset="0"/>
                <a:cs typeface="Times New Roman" pitchFamily="18" charset="0"/>
              </a:rPr>
              <a:t>II. Pola Bindalmin meliputi 5 bidang, yaitu:</a:t>
            </a:r>
            <a:endParaRPr lang="id-ID" b="1" dirty="0" smtClean="0">
              <a:latin typeface="Times New Roman" pitchFamily="18" charset="0"/>
              <a:cs typeface="Times New Roman" pitchFamily="18" charset="0"/>
            </a:endParaRPr>
          </a:p>
          <a:p>
            <a:pPr marL="717550" indent="-358775" algn="just">
              <a:buFont typeface="+mj-lt"/>
              <a:buAutoNum type="arabicPeriod"/>
            </a:pPr>
            <a:r>
              <a:rPr lang="id-ID" sz="2800" dirty="0" smtClean="0">
                <a:latin typeface="Times New Roman" pitchFamily="18" charset="0"/>
                <a:cs typeface="Times New Roman" pitchFamily="18" charset="0"/>
              </a:rPr>
              <a:t>Pola Prosedur Penyelenggaraan Administrasi Perkara Tingkat Pertama, Banding, Kasasi dan Peninjauan Kembali.</a:t>
            </a:r>
          </a:p>
          <a:p>
            <a:pPr marL="717550" indent="-358775">
              <a:buFont typeface="+mj-lt"/>
              <a:buAutoNum type="arabicPeriod"/>
            </a:pPr>
            <a:r>
              <a:rPr lang="id-ID" sz="2800" dirty="0" smtClean="0">
                <a:latin typeface="Times New Roman" pitchFamily="18" charset="0"/>
                <a:cs typeface="Times New Roman" pitchFamily="18" charset="0"/>
              </a:rPr>
              <a:t>Pola Tentang Register Perkara</a:t>
            </a:r>
          </a:p>
          <a:p>
            <a:pPr marL="717550" indent="-358775">
              <a:buFont typeface="+mj-lt"/>
              <a:buAutoNum type="arabicPeriod"/>
            </a:pPr>
            <a:r>
              <a:rPr lang="id-ID" sz="2800" dirty="0" smtClean="0">
                <a:latin typeface="Times New Roman" pitchFamily="18" charset="0"/>
                <a:cs typeface="Times New Roman" pitchFamily="18" charset="0"/>
              </a:rPr>
              <a:t>Pola Tentang Keuangan Perkara</a:t>
            </a:r>
          </a:p>
          <a:p>
            <a:pPr marL="717550" indent="-358775">
              <a:buFont typeface="+mj-lt"/>
              <a:buAutoNum type="arabicPeriod"/>
            </a:pPr>
            <a:r>
              <a:rPr lang="id-ID" sz="2800" dirty="0" smtClean="0">
                <a:latin typeface="Times New Roman" pitchFamily="18" charset="0"/>
                <a:cs typeface="Times New Roman" pitchFamily="18" charset="0"/>
              </a:rPr>
              <a:t>Pola Tentang Laporan Perkara</a:t>
            </a:r>
          </a:p>
          <a:p>
            <a:pPr marL="717550" indent="-358775">
              <a:buFont typeface="+mj-lt"/>
              <a:buAutoNum type="arabicPeriod"/>
            </a:pPr>
            <a:r>
              <a:rPr lang="id-ID" sz="2800" dirty="0" smtClean="0">
                <a:latin typeface="Times New Roman" pitchFamily="18" charset="0"/>
                <a:cs typeface="Times New Roman" pitchFamily="18" charset="0"/>
              </a:rPr>
              <a:t>Pola Tentang Kearsipan Perkara</a:t>
            </a:r>
          </a:p>
          <a:p>
            <a:endParaRPr lang="id-ID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3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500"/>
                            </p:stCondLst>
                            <p:childTnLst>
                              <p:par>
                                <p:cTn id="1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3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3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3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3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3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/>
          </a:bodyPr>
          <a:lstStyle/>
          <a:p>
            <a:pPr algn="l"/>
            <a:r>
              <a:rPr lang="id-ID" sz="3200" b="1" dirty="0" smtClean="0">
                <a:latin typeface="Times New Roman" pitchFamily="18" charset="0"/>
                <a:cs typeface="Times New Roman" pitchFamily="18" charset="0"/>
              </a:rPr>
              <a:t>III. SISTEM MEJA</a:t>
            </a:r>
            <a:endParaRPr lang="id-ID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1000108"/>
            <a:ext cx="8572560" cy="5572164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id-ID" b="1" dirty="0" smtClean="0">
                <a:latin typeface="Times New Roman" pitchFamily="18" charset="0"/>
                <a:cs typeface="Times New Roman" pitchFamily="18" charset="0"/>
              </a:rPr>
              <a:t>MEJA I</a:t>
            </a:r>
          </a:p>
          <a:p>
            <a:pPr marL="717550" indent="-358775" algn="just"/>
            <a:r>
              <a:rPr lang="id-ID" dirty="0" smtClean="0">
                <a:latin typeface="Times New Roman" pitchFamily="18" charset="0"/>
                <a:cs typeface="Times New Roman" pitchFamily="18" charset="0"/>
              </a:rPr>
              <a:t>Menerima Gugatan, Permohonan, Permohonan Banding, Permohonan Kasasi, Permohonan PK, Permohonan Eksekusi</a:t>
            </a:r>
          </a:p>
          <a:p>
            <a:pPr marL="717550" indent="-358775" algn="just"/>
            <a:r>
              <a:rPr lang="id-ID" dirty="0" smtClean="0">
                <a:latin typeface="Times New Roman" pitchFamily="18" charset="0"/>
                <a:cs typeface="Times New Roman" pitchFamily="18" charset="0"/>
              </a:rPr>
              <a:t>Permohonan perlawanan yang merupakan Verzet terhadap Putusan Verstek, tidak didaftar sebagai perkara baru</a:t>
            </a:r>
          </a:p>
          <a:p>
            <a:pPr marL="717550" indent="-358775" algn="just"/>
            <a:r>
              <a:rPr lang="id-ID" dirty="0" smtClean="0">
                <a:latin typeface="Times New Roman" pitchFamily="18" charset="0"/>
                <a:cs typeface="Times New Roman" pitchFamily="18" charset="0"/>
              </a:rPr>
              <a:t>Perlawanan pihak ketiga (deden verzet) didaftar sebagai perkara baru</a:t>
            </a:r>
          </a:p>
          <a:p>
            <a:pPr marL="717550" indent="-358775" algn="just"/>
            <a:r>
              <a:rPr lang="id-ID" dirty="0" smtClean="0">
                <a:latin typeface="Times New Roman" pitchFamily="18" charset="0"/>
                <a:cs typeface="Times New Roman" pitchFamily="18" charset="0"/>
              </a:rPr>
              <a:t>Menetapkan Rencana biaya Perkara yang diterangkan dalam bentuk SKUM</a:t>
            </a:r>
            <a:endParaRPr lang="id-ID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28604"/>
            <a:ext cx="8472518" cy="6143668"/>
          </a:xfrm>
        </p:spPr>
        <p:txBody>
          <a:bodyPr>
            <a:normAutofit fontScale="55000" lnSpcReduction="20000"/>
          </a:bodyPr>
          <a:lstStyle/>
          <a:p>
            <a:pPr marL="514350" indent="-514350">
              <a:buNone/>
            </a:pPr>
            <a:r>
              <a:rPr lang="id-ID" sz="4600" b="1" dirty="0" smtClean="0">
                <a:latin typeface="Times New Roman" pitchFamily="18" charset="0"/>
                <a:cs typeface="Times New Roman" pitchFamily="18" charset="0"/>
              </a:rPr>
              <a:t>2. MEJA II</a:t>
            </a:r>
          </a:p>
          <a:p>
            <a:pPr marL="531813" indent="-265113" algn="just">
              <a:lnSpc>
                <a:spcPct val="120000"/>
              </a:lnSpc>
            </a:pPr>
            <a:r>
              <a:rPr lang="id-ID" sz="3800" dirty="0" smtClean="0">
                <a:latin typeface="Times New Roman" pitchFamily="18" charset="0"/>
                <a:cs typeface="Times New Roman" pitchFamily="18" charset="0"/>
              </a:rPr>
              <a:t>Menerima Surat Gugatan/Perlawanan dari Calon Penggugat/Pelawan dalam rangkap sebanyak jumlah Tergugat/Terlawan ditambah 3 (tiga) rangkap untuk Majelis.</a:t>
            </a:r>
          </a:p>
          <a:p>
            <a:pPr marL="531813" indent="-265113" algn="just">
              <a:lnSpc>
                <a:spcPct val="120000"/>
              </a:lnSpc>
            </a:pPr>
            <a:r>
              <a:rPr lang="id-ID" sz="3800" dirty="0" smtClean="0">
                <a:latin typeface="Times New Roman" pitchFamily="18" charset="0"/>
                <a:cs typeface="Times New Roman" pitchFamily="18" charset="0"/>
              </a:rPr>
              <a:t>Menerima Surat Pemohonan dari Calon Pemohon sekurang-kurangnya 3 (tiga) rangkap</a:t>
            </a:r>
          </a:p>
          <a:p>
            <a:pPr marL="531813" indent="-265113" algn="just">
              <a:lnSpc>
                <a:spcPct val="120000"/>
              </a:lnSpc>
            </a:pPr>
            <a:r>
              <a:rPr lang="id-ID" sz="3800" dirty="0" smtClean="0">
                <a:latin typeface="Times New Roman" pitchFamily="18" charset="0"/>
                <a:cs typeface="Times New Roman" pitchFamily="18" charset="0"/>
              </a:rPr>
              <a:t>Menerima tindasan SKUM</a:t>
            </a:r>
          </a:p>
          <a:p>
            <a:pPr marL="531813" indent="-265113" algn="just">
              <a:lnSpc>
                <a:spcPct val="120000"/>
              </a:lnSpc>
            </a:pPr>
            <a:r>
              <a:rPr lang="id-ID" sz="3800" dirty="0" smtClean="0">
                <a:latin typeface="Times New Roman" pitchFamily="18" charset="0"/>
                <a:cs typeface="Times New Roman" pitchFamily="18" charset="0"/>
              </a:rPr>
              <a:t>Mendaftar / mencatat surat gugatan / permohonan dalam Register dan memberi nomor pada surat gugatan /permohonan yang nomornya dari nomor pendaftaran yang diberikan oleh Kasir.</a:t>
            </a:r>
          </a:p>
          <a:p>
            <a:pPr marL="531813" indent="-265113" algn="just">
              <a:lnSpc>
                <a:spcPct val="120000"/>
              </a:lnSpc>
            </a:pPr>
            <a:r>
              <a:rPr lang="id-ID" sz="3800" dirty="0" smtClean="0">
                <a:latin typeface="Times New Roman" pitchFamily="18" charset="0"/>
                <a:cs typeface="Times New Roman" pitchFamily="18" charset="0"/>
              </a:rPr>
              <a:t>Menyerahkan kembali surat gugatan / permohonan yang telah diberi nomor kepada Penggugat / Pemohon.</a:t>
            </a:r>
          </a:p>
          <a:p>
            <a:pPr marL="531813" indent="-265113" algn="just">
              <a:lnSpc>
                <a:spcPct val="120000"/>
              </a:lnSpc>
            </a:pPr>
            <a:r>
              <a:rPr lang="id-ID" sz="3800" dirty="0" smtClean="0">
                <a:latin typeface="Times New Roman" pitchFamily="18" charset="0"/>
                <a:cs typeface="Times New Roman" pitchFamily="18" charset="0"/>
              </a:rPr>
              <a:t>Asli surat gugatan / permohonan yang sudah dilampiri SKUM dimasukkan ke Map, disampaikan kepada Wakil panitera untuk disampaikan kepada Ketua Melalui Panitera.</a:t>
            </a:r>
          </a:p>
          <a:p>
            <a:pPr marL="531813" indent="-265113" algn="just">
              <a:lnSpc>
                <a:spcPct val="120000"/>
              </a:lnSpc>
            </a:pPr>
            <a:r>
              <a:rPr lang="id-ID" sz="3800" dirty="0" smtClean="0">
                <a:latin typeface="Times New Roman" pitchFamily="18" charset="0"/>
                <a:cs typeface="Times New Roman" pitchFamily="18" charset="0"/>
              </a:rPr>
              <a:t>Mendaftar / mencatat putusan PA/PTA/MA dalam Buku Register yang bersangkutan</a:t>
            </a:r>
            <a:r>
              <a:rPr lang="id-ID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id-ID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0"/>
                            </p:stCondLst>
                            <p:childTnLst>
                              <p:par>
                                <p:cTn id="4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4000"/>
                            </p:stCondLst>
                            <p:childTnLst>
                              <p:par>
                                <p:cTn id="4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483245"/>
          </a:xfrm>
        </p:spPr>
        <p:txBody>
          <a:bodyPr/>
          <a:lstStyle/>
          <a:p>
            <a:pPr marL="514350" indent="-514350">
              <a:buNone/>
            </a:pPr>
            <a:r>
              <a:rPr lang="id-ID" b="1" dirty="0" smtClean="0">
                <a:latin typeface="Times New Roman" pitchFamily="18" charset="0"/>
                <a:cs typeface="Times New Roman" pitchFamily="18" charset="0"/>
              </a:rPr>
              <a:t>3. MEJA III</a:t>
            </a:r>
          </a:p>
          <a:p>
            <a:pPr marL="625475" indent="-358775" algn="just"/>
            <a:r>
              <a:rPr lang="id-ID" dirty="0" smtClean="0">
                <a:latin typeface="Times New Roman" pitchFamily="18" charset="0"/>
                <a:cs typeface="Times New Roman" pitchFamily="18" charset="0"/>
              </a:rPr>
              <a:t>Menyerahkan Salinan Putusan PA/PTA/MA kepada yang berkepentingan.</a:t>
            </a:r>
          </a:p>
          <a:p>
            <a:pPr marL="625475" indent="-358775" algn="just"/>
            <a:r>
              <a:rPr lang="id-ID" dirty="0" smtClean="0">
                <a:latin typeface="Times New Roman" pitchFamily="18" charset="0"/>
                <a:cs typeface="Times New Roman" pitchFamily="18" charset="0"/>
              </a:rPr>
              <a:t>Menyerahkan Salinan Putusan PA kepada yang berkepentingan.</a:t>
            </a:r>
          </a:p>
          <a:p>
            <a:pPr marL="625475" indent="-358775" algn="just"/>
            <a:r>
              <a:rPr lang="id-ID" dirty="0" smtClean="0">
                <a:latin typeface="Times New Roman" pitchFamily="18" charset="0"/>
                <a:cs typeface="Times New Roman" pitchFamily="18" charset="0"/>
              </a:rPr>
              <a:t>Menerima memori / kontra memori banding, kasasi, jawaban / tanggapan PK dll.</a:t>
            </a:r>
          </a:p>
          <a:p>
            <a:pPr marL="625475" indent="-358775" algn="just"/>
            <a:r>
              <a:rPr lang="id-ID" dirty="0" smtClean="0">
                <a:latin typeface="Times New Roman" pitchFamily="18" charset="0"/>
                <a:cs typeface="Times New Roman" pitchFamily="18" charset="0"/>
              </a:rPr>
              <a:t>Menyusun, menjilid, mengarsipkan berkas.</a:t>
            </a:r>
            <a:endParaRPr lang="id-ID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1143000"/>
          </a:xfrm>
        </p:spPr>
        <p:txBody>
          <a:bodyPr>
            <a:noAutofit/>
          </a:bodyPr>
          <a:lstStyle/>
          <a:p>
            <a:pPr marL="531813" indent="-531813" algn="l"/>
            <a:r>
              <a:rPr lang="id-ID" sz="2800" b="1" dirty="0" smtClean="0">
                <a:latin typeface="Times New Roman" pitchFamily="18" charset="0"/>
                <a:cs typeface="Times New Roman" pitchFamily="18" charset="0"/>
              </a:rPr>
              <a:t>IV. POLA PROSEDUR PENYELENGGARAAN ADMINISTRASI PERKARA</a:t>
            </a:r>
            <a:endParaRPr lang="id-ID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72518" cy="4829196"/>
          </a:xfrm>
        </p:spPr>
        <p:txBody>
          <a:bodyPr>
            <a:normAutofit/>
          </a:bodyPr>
          <a:lstStyle/>
          <a:p>
            <a:pPr marL="625475" indent="-452438" algn="just">
              <a:buFont typeface="Wingdings" pitchFamily="2" charset="2"/>
              <a:buChar char="§"/>
            </a:pPr>
            <a:r>
              <a:rPr lang="id-ID" dirty="0" smtClean="0">
                <a:latin typeface="Times New Roman" pitchFamily="18" charset="0"/>
                <a:cs typeface="Times New Roman" pitchFamily="18" charset="0"/>
              </a:rPr>
              <a:t>Pengadilan Agama adalah salah satu pelaku kekuatan kehakiman bagi rakyat pencari keadilan yang beragama Islam mengenai perkara tertentu (pasal 2 UU No. 3 tahun 2006)</a:t>
            </a:r>
          </a:p>
          <a:p>
            <a:pPr marL="625475" indent="-452438" algn="just">
              <a:buFont typeface="Wingdings" pitchFamily="2" charset="2"/>
              <a:buChar char="§"/>
            </a:pPr>
            <a:r>
              <a:rPr lang="id-ID" dirty="0" smtClean="0">
                <a:latin typeface="Times New Roman" pitchFamily="18" charset="0"/>
                <a:cs typeface="Times New Roman" pitchFamily="18" charset="0"/>
              </a:rPr>
              <a:t>Tugas pokok Pengadilan Agama memeriksa, memutus dan menyelesaikan perkara ditingkat pertama antara orang-orang yang beragama Islam dibidang perkawinan, waris, wasiat, hibah, wakaf, zakat, infaq, shadaqah dan ekonomi Syari’ah (pasal 49 UU No.3/2006)</a:t>
            </a:r>
            <a:endParaRPr lang="id-ID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85728"/>
            <a:ext cx="8472518" cy="6286544"/>
          </a:xfrm>
        </p:spPr>
        <p:txBody>
          <a:bodyPr>
            <a:normAutofit/>
          </a:bodyPr>
          <a:lstStyle/>
          <a:p>
            <a:pPr marL="450850" indent="-358775" algn="just">
              <a:buFont typeface="Wingdings" pitchFamily="2" charset="2"/>
              <a:buChar char="§"/>
            </a:pPr>
            <a:r>
              <a:rPr lang="id-ID" sz="3600" dirty="0" smtClean="0">
                <a:latin typeface="Times New Roman" pitchFamily="18" charset="0"/>
                <a:cs typeface="Times New Roman" pitchFamily="18" charset="0"/>
              </a:rPr>
              <a:t>Panitera melaksanakan tugas administrasi untuk tercapainya tugas pokok tersebut (pasal 26 UU No.7/1987 jo UU No.3/2006)</a:t>
            </a:r>
          </a:p>
          <a:p>
            <a:pPr marL="450850" indent="-358775" algn="just">
              <a:buFont typeface="Wingdings" pitchFamily="2" charset="2"/>
              <a:buChar char="§"/>
            </a:pPr>
            <a:r>
              <a:rPr lang="id-ID" sz="3600" dirty="0" smtClean="0">
                <a:latin typeface="Times New Roman" pitchFamily="18" charset="0"/>
                <a:cs typeface="Times New Roman" pitchFamily="18" charset="0"/>
              </a:rPr>
              <a:t> Tugas Panitera :</a:t>
            </a:r>
          </a:p>
          <a:p>
            <a:pPr marL="809625" indent="-358775" algn="just">
              <a:buFont typeface="+mj-lt"/>
              <a:buAutoNum type="arabicPeriod"/>
            </a:pPr>
            <a:r>
              <a:rPr lang="id-ID" sz="3600" dirty="0" smtClean="0">
                <a:latin typeface="Times New Roman" pitchFamily="18" charset="0"/>
                <a:cs typeface="Times New Roman" pitchFamily="18" charset="0"/>
              </a:rPr>
              <a:t>Pelaksana Administrasi Perkara</a:t>
            </a:r>
          </a:p>
          <a:p>
            <a:pPr marL="809625" indent="-358775" algn="just">
              <a:buFont typeface="+mj-lt"/>
              <a:buAutoNum type="arabicPeriod"/>
            </a:pPr>
            <a:r>
              <a:rPr lang="id-ID" sz="3600" dirty="0" smtClean="0">
                <a:latin typeface="Times New Roman" pitchFamily="18" charset="0"/>
                <a:cs typeface="Times New Roman" pitchFamily="18" charset="0"/>
              </a:rPr>
              <a:t>Pendamping Hakim dalam persidangan</a:t>
            </a:r>
          </a:p>
          <a:p>
            <a:pPr marL="809625" indent="-358775" algn="just">
              <a:buFont typeface="+mj-lt"/>
              <a:buAutoNum type="arabicPeriod"/>
            </a:pPr>
            <a:r>
              <a:rPr lang="id-ID" sz="3600" dirty="0" smtClean="0">
                <a:latin typeface="Times New Roman" pitchFamily="18" charset="0"/>
                <a:cs typeface="Times New Roman" pitchFamily="18" charset="0"/>
              </a:rPr>
              <a:t>Pelaksana Putusan dan tugas-tugas Kejurusitaan.</a:t>
            </a:r>
            <a:endParaRPr lang="id-ID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428760"/>
          </a:xfrm>
        </p:spPr>
        <p:txBody>
          <a:bodyPr>
            <a:normAutofit fontScale="90000"/>
          </a:bodyPr>
          <a:lstStyle/>
          <a:p>
            <a:pPr marL="531813" indent="-531813" algn="l"/>
            <a:r>
              <a:rPr lang="id-ID" b="1" dirty="0" smtClean="0">
                <a:latin typeface="Times New Roman" pitchFamily="18" charset="0"/>
                <a:cs typeface="Times New Roman" pitchFamily="18" charset="0"/>
              </a:rPr>
              <a:t>V. POLA TENTANG REGISTER PERKARA</a:t>
            </a:r>
            <a:endParaRPr lang="id-ID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1643050"/>
            <a:ext cx="8643998" cy="4929222"/>
          </a:xfrm>
        </p:spPr>
        <p:txBody>
          <a:bodyPr>
            <a:normAutofit fontScale="40000" lnSpcReduction="20000"/>
          </a:bodyPr>
          <a:lstStyle/>
          <a:p>
            <a:pPr marL="1168400" indent="-542925">
              <a:buNone/>
            </a:pPr>
            <a:endParaRPr lang="id-ID" sz="5100" b="1" u="sng" dirty="0" smtClean="0">
              <a:latin typeface="Times New Roman" pitchFamily="18" charset="0"/>
              <a:cs typeface="Times New Roman" pitchFamily="18" charset="0"/>
            </a:endParaRPr>
          </a:p>
          <a:p>
            <a:pPr marL="1168400" indent="-542925">
              <a:buNone/>
            </a:pPr>
            <a:r>
              <a:rPr lang="id-ID" sz="5100" b="1" u="sng" dirty="0" smtClean="0">
                <a:latin typeface="Times New Roman" pitchFamily="18" charset="0"/>
                <a:cs typeface="Times New Roman" pitchFamily="18" charset="0"/>
              </a:rPr>
              <a:t>MACAM-MACAM REGISTER</a:t>
            </a:r>
            <a:endParaRPr lang="id-ID" sz="4000" b="1" u="sng" dirty="0" smtClean="0">
              <a:latin typeface="Times New Roman" pitchFamily="18" charset="0"/>
              <a:cs typeface="Times New Roman" pitchFamily="18" charset="0"/>
            </a:endParaRPr>
          </a:p>
          <a:p>
            <a:pPr marL="1168400" indent="-542925">
              <a:buFont typeface="+mj-lt"/>
              <a:buAutoNum type="arabicParenR"/>
            </a:pPr>
            <a:r>
              <a:rPr lang="id-ID" sz="4400" dirty="0" smtClean="0">
                <a:latin typeface="Times New Roman" pitchFamily="18" charset="0"/>
                <a:cs typeface="Times New Roman" pitchFamily="18" charset="0"/>
              </a:rPr>
              <a:t>Register Induk Perkara Gugatan</a:t>
            </a:r>
          </a:p>
          <a:p>
            <a:pPr marL="1168400" indent="-542925">
              <a:buFont typeface="+mj-lt"/>
              <a:buAutoNum type="arabicParenR"/>
            </a:pPr>
            <a:r>
              <a:rPr lang="id-ID" sz="4400" dirty="0" smtClean="0">
                <a:latin typeface="Times New Roman" pitchFamily="18" charset="0"/>
                <a:cs typeface="Times New Roman" pitchFamily="18" charset="0"/>
              </a:rPr>
              <a:t>Register Induk Perkara Permohonan</a:t>
            </a:r>
          </a:p>
          <a:p>
            <a:pPr marL="1168400" indent="-542925">
              <a:buFont typeface="+mj-lt"/>
              <a:buAutoNum type="arabicParenR"/>
            </a:pPr>
            <a:r>
              <a:rPr lang="id-ID" sz="4400" dirty="0" smtClean="0">
                <a:latin typeface="Times New Roman" pitchFamily="18" charset="0"/>
                <a:cs typeface="Times New Roman" pitchFamily="18" charset="0"/>
              </a:rPr>
              <a:t>Register Permohonan Banding</a:t>
            </a:r>
          </a:p>
          <a:p>
            <a:pPr marL="1168400" indent="-542925">
              <a:buFont typeface="+mj-lt"/>
              <a:buAutoNum type="arabicParenR"/>
            </a:pPr>
            <a:r>
              <a:rPr lang="id-ID" sz="4400" dirty="0" smtClean="0">
                <a:latin typeface="Times New Roman" pitchFamily="18" charset="0"/>
                <a:cs typeface="Times New Roman" pitchFamily="18" charset="0"/>
              </a:rPr>
              <a:t>Register Permohonan Kasasi</a:t>
            </a:r>
          </a:p>
          <a:p>
            <a:pPr marL="1168400" indent="-542925">
              <a:buFont typeface="+mj-lt"/>
              <a:buAutoNum type="arabicParenR"/>
            </a:pPr>
            <a:r>
              <a:rPr lang="id-ID" sz="4400" dirty="0" smtClean="0">
                <a:latin typeface="Times New Roman" pitchFamily="18" charset="0"/>
                <a:cs typeface="Times New Roman" pitchFamily="18" charset="0"/>
              </a:rPr>
              <a:t>Register Peninjauan Kembali</a:t>
            </a:r>
          </a:p>
          <a:p>
            <a:pPr marL="1168400" indent="-542925">
              <a:buFont typeface="+mj-lt"/>
              <a:buAutoNum type="arabicParenR"/>
            </a:pPr>
            <a:r>
              <a:rPr lang="id-ID" sz="4400" dirty="0" smtClean="0">
                <a:latin typeface="Times New Roman" pitchFamily="18" charset="0"/>
                <a:cs typeface="Times New Roman" pitchFamily="18" charset="0"/>
              </a:rPr>
              <a:t>Register Surat Kuasa Khusus </a:t>
            </a:r>
          </a:p>
          <a:p>
            <a:pPr marL="1168400" indent="-542925">
              <a:buFont typeface="+mj-lt"/>
              <a:buAutoNum type="arabicParenR"/>
            </a:pPr>
            <a:r>
              <a:rPr lang="id-ID" sz="4400" dirty="0" smtClean="0">
                <a:latin typeface="Times New Roman" pitchFamily="18" charset="0"/>
                <a:cs typeface="Times New Roman" pitchFamily="18" charset="0"/>
              </a:rPr>
              <a:t>Register Penyitaan Barang Tidak Bergerak</a:t>
            </a:r>
          </a:p>
          <a:p>
            <a:pPr marL="1168400" indent="-542925">
              <a:buFont typeface="+mj-lt"/>
              <a:buAutoNum type="arabicParenR"/>
            </a:pPr>
            <a:r>
              <a:rPr lang="id-ID" sz="4400" dirty="0" smtClean="0">
                <a:latin typeface="Times New Roman" pitchFamily="18" charset="0"/>
                <a:cs typeface="Times New Roman" pitchFamily="18" charset="0"/>
              </a:rPr>
              <a:t>Register Penyitaan Barang Bergerak</a:t>
            </a:r>
          </a:p>
          <a:p>
            <a:pPr marL="1168400" indent="-542925">
              <a:buFont typeface="+mj-lt"/>
              <a:buAutoNum type="arabicParenR"/>
            </a:pPr>
            <a:r>
              <a:rPr lang="id-ID" sz="4400" dirty="0" smtClean="0">
                <a:latin typeface="Times New Roman" pitchFamily="18" charset="0"/>
                <a:cs typeface="Times New Roman" pitchFamily="18" charset="0"/>
              </a:rPr>
              <a:t>Register Eksekusi</a:t>
            </a:r>
          </a:p>
          <a:p>
            <a:pPr marL="1168400" indent="-542925">
              <a:buFont typeface="+mj-lt"/>
              <a:buAutoNum type="arabicParenR"/>
            </a:pPr>
            <a:r>
              <a:rPr lang="id-ID" sz="4400" dirty="0" smtClean="0">
                <a:latin typeface="Times New Roman" pitchFamily="18" charset="0"/>
                <a:cs typeface="Times New Roman" pitchFamily="18" charset="0"/>
              </a:rPr>
              <a:t>Register Akta Cerai</a:t>
            </a:r>
          </a:p>
          <a:p>
            <a:pPr marL="1168400" indent="-542925">
              <a:buFont typeface="+mj-lt"/>
              <a:buAutoNum type="arabicParenR"/>
            </a:pPr>
            <a:r>
              <a:rPr lang="id-ID" sz="4400" dirty="0" smtClean="0">
                <a:latin typeface="Times New Roman" pitchFamily="18" charset="0"/>
                <a:cs typeface="Times New Roman" pitchFamily="18" charset="0"/>
              </a:rPr>
              <a:t>Register P3HP</a:t>
            </a:r>
          </a:p>
          <a:p>
            <a:pPr marL="1168400" indent="-542925">
              <a:buFont typeface="+mj-lt"/>
              <a:buAutoNum type="arabicParenR"/>
            </a:pPr>
            <a:r>
              <a:rPr lang="id-ID" sz="4400" dirty="0" smtClean="0">
                <a:latin typeface="Times New Roman" pitchFamily="18" charset="0"/>
                <a:cs typeface="Times New Roman" pitchFamily="18" charset="0"/>
              </a:rPr>
              <a:t>Register Mediasi</a:t>
            </a:r>
          </a:p>
          <a:p>
            <a:pPr marL="1168400" indent="-542925">
              <a:buFont typeface="+mj-lt"/>
              <a:buAutoNum type="arabicParenR"/>
            </a:pPr>
            <a:r>
              <a:rPr lang="id-ID" sz="4400" dirty="0" smtClean="0">
                <a:latin typeface="Times New Roman" pitchFamily="18" charset="0"/>
                <a:cs typeface="Times New Roman" pitchFamily="18" charset="0"/>
              </a:rPr>
              <a:t>Register Perkara Jinayah</a:t>
            </a:r>
          </a:p>
          <a:p>
            <a:pPr marL="1168400" indent="-542925">
              <a:buFont typeface="+mj-lt"/>
              <a:buAutoNum type="arabicParenR"/>
            </a:pPr>
            <a:r>
              <a:rPr lang="id-ID" sz="4400" dirty="0" smtClean="0">
                <a:latin typeface="Times New Roman" pitchFamily="18" charset="0"/>
                <a:cs typeface="Times New Roman" pitchFamily="18" charset="0"/>
              </a:rPr>
              <a:t>Register Ekonomi Syari’ah</a:t>
            </a:r>
          </a:p>
          <a:p>
            <a:pPr marL="1168400" indent="-542925">
              <a:buFont typeface="+mj-lt"/>
              <a:buAutoNum type="arabicParenR"/>
            </a:pPr>
            <a:r>
              <a:rPr lang="id-ID" sz="4400" dirty="0" smtClean="0">
                <a:latin typeface="Times New Roman" pitchFamily="18" charset="0"/>
                <a:cs typeface="Times New Roman" pitchFamily="18" charset="0"/>
              </a:rPr>
              <a:t>Register Eksekusi Putusan Arbitrase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000"/>
                            </p:stCondLst>
                            <p:childTnLst>
                              <p:par>
                                <p:cTn id="4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8000"/>
                            </p:stCondLst>
                            <p:childTnLst>
                              <p:par>
                                <p:cTn id="4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9000"/>
                            </p:stCondLst>
                            <p:childTnLst>
                              <p:par>
                                <p:cTn id="5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0"/>
                            </p:stCondLst>
                            <p:childTnLst>
                              <p:par>
                                <p:cTn id="5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1000"/>
                            </p:stCondLst>
                            <p:childTnLst>
                              <p:par>
                                <p:cTn id="6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2000"/>
                            </p:stCondLst>
                            <p:childTnLst>
                              <p:par>
                                <p:cTn id="7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3000"/>
                            </p:stCondLst>
                            <p:childTnLst>
                              <p:par>
                                <p:cTn id="7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4000"/>
                            </p:stCondLst>
                            <p:childTnLst>
                              <p:par>
                                <p:cTn id="8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5000"/>
                            </p:stCondLst>
                            <p:childTnLst>
                              <p:par>
                                <p:cTn id="8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6000"/>
                            </p:stCondLst>
                            <p:childTnLst>
                              <p:par>
                                <p:cTn id="9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7000"/>
                            </p:stCondLst>
                            <p:childTnLst>
                              <p:par>
                                <p:cTn id="10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1561360"/>
          </a:xfrm>
        </p:spPr>
        <p:txBody>
          <a:bodyPr>
            <a:normAutofit fontScale="90000"/>
          </a:bodyPr>
          <a:lstStyle/>
          <a:p>
            <a:r>
              <a:rPr lang="id-ID" sz="5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id-ID" sz="5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id-ID" sz="5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id-ID" sz="5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id-ID" sz="5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id-ID" sz="5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id-ID" sz="5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id-ID" sz="5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id-ID" sz="5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id-ID" sz="5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id-ID" sz="5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id-ID" sz="5400" b="1" dirty="0" smtClean="0">
                <a:latin typeface="Times New Roman" pitchFamily="18" charset="0"/>
                <a:cs typeface="Times New Roman" pitchFamily="18" charset="0"/>
              </a:rPr>
            </a:b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596" y="857232"/>
            <a:ext cx="8229600" cy="5603566"/>
          </a:xfrm>
        </p:spPr>
        <p:txBody>
          <a:bodyPr/>
          <a:lstStyle/>
          <a:p>
            <a:pPr marL="984250" indent="-984250">
              <a:buNone/>
            </a:pPr>
            <a:r>
              <a:rPr lang="id-ID" sz="5400" b="1" dirty="0" smtClean="0">
                <a:latin typeface="Times New Roman" pitchFamily="18" charset="0"/>
                <a:cs typeface="Times New Roman" pitchFamily="18" charset="0"/>
              </a:rPr>
              <a:t>VI.POLA KEUANGAN PERKARA</a:t>
            </a:r>
          </a:p>
          <a:p>
            <a:pPr marL="984250" indent="-984250">
              <a:buNone/>
            </a:pPr>
            <a:endParaRPr lang="id-ID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id-ID" sz="4400" b="1" dirty="0" smtClean="0">
                <a:latin typeface="Times New Roman" pitchFamily="18" charset="0"/>
                <a:cs typeface="Times New Roman" pitchFamily="18" charset="0"/>
              </a:rPr>
              <a:t>Dasar Hukum Pasal 121 ayat (4) dan pasal 145 ayat (4) Rbg</a:t>
            </a:r>
          </a:p>
          <a:p>
            <a:pPr>
              <a:buNone/>
            </a:pPr>
            <a:endParaRPr lang="id-ID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272</TotalTime>
  <Words>789</Words>
  <Application>Microsoft Office PowerPoint</Application>
  <PresentationFormat>On-screen Show (4:3)</PresentationFormat>
  <Paragraphs>100</Paragraphs>
  <Slides>15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17" baseType="lpstr">
      <vt:lpstr>Flow</vt:lpstr>
      <vt:lpstr>Concourse</vt:lpstr>
      <vt:lpstr>POLA BINDALMIN</vt:lpstr>
      <vt:lpstr>Slide 2</vt:lpstr>
      <vt:lpstr>III. SISTEM MEJA</vt:lpstr>
      <vt:lpstr>Slide 4</vt:lpstr>
      <vt:lpstr>Slide 5</vt:lpstr>
      <vt:lpstr>IV. POLA PROSEDUR PENYELENGGARAAN ADMINISTRASI PERKARA</vt:lpstr>
      <vt:lpstr>Slide 7</vt:lpstr>
      <vt:lpstr>V. POLA TENTANG REGISTER PERKARA</vt:lpstr>
      <vt:lpstr>      </vt:lpstr>
      <vt:lpstr>1. Buku Jurnal Perkara</vt:lpstr>
      <vt:lpstr>2. Buku Induk Keuangan Perkara</vt:lpstr>
      <vt:lpstr>Slide 12</vt:lpstr>
      <vt:lpstr>VII. POLA TENTANG PELAPORAN PERKARA</vt:lpstr>
      <vt:lpstr>VIII. POLA TENTANG KEARSIPAN PERKARA</vt:lpstr>
      <vt:lpstr>Slide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POLA BINDALMIN</dc:title>
  <dc:creator>Hp</dc:creator>
  <cp:lastModifiedBy>Hp</cp:lastModifiedBy>
  <cp:revision>31</cp:revision>
  <dcterms:created xsi:type="dcterms:W3CDTF">2013-04-19T03:09:15Z</dcterms:created>
  <dcterms:modified xsi:type="dcterms:W3CDTF">2013-04-29T03:31:29Z</dcterms:modified>
</cp:coreProperties>
</file>