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1"/>
  </p:sldMasterIdLst>
  <p:sldIdLst>
    <p:sldId id="256" r:id="rId2"/>
    <p:sldId id="257"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Lst>
  <p:sldSz cx="9144000" cy="6858000" type="screen4x3"/>
  <p:notesSz cx="6788150" cy="9917113"/>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2" d="100"/>
          <a:sy n="72" d="100"/>
        </p:scale>
        <p:origin x="102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Freeform 28"/>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lumMod val="75000"/>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A04B34A-E929-4719-8FC3-B03A1C8A51B9}" type="datetimeFigureOut">
              <a:rPr lang="id-ID" smtClean="0"/>
              <a:pPr/>
              <a:t>29/04/2013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90169C0-58EB-492A-9D9F-1D2A886028C3}" type="slidenum">
              <a:rPr lang="id-ID" smtClean="0"/>
              <a:pPr/>
              <a:t>‹#›</a:t>
            </a:fld>
            <a:endParaRPr lang="id-ID"/>
          </a:p>
        </p:txBody>
      </p:sp>
    </p:spTree>
    <p:extLst>
      <p:ext uri="{BB962C8B-B14F-4D97-AF65-F5344CB8AC3E}">
        <p14:creationId xmlns:p14="http://schemas.microsoft.com/office/powerpoint/2010/main" val="18769100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A04B34A-E929-4719-8FC3-B03A1C8A51B9}" type="datetimeFigureOut">
              <a:rPr lang="id-ID" smtClean="0"/>
              <a:pPr/>
              <a:t>29/04/2013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90169C0-58EB-492A-9D9F-1D2A886028C3}" type="slidenum">
              <a:rPr lang="id-ID" smtClean="0"/>
              <a:pPr/>
              <a:t>‹#›</a:t>
            </a:fld>
            <a:endParaRPr lang="id-ID"/>
          </a:p>
        </p:txBody>
      </p:sp>
    </p:spTree>
    <p:extLst>
      <p:ext uri="{BB962C8B-B14F-4D97-AF65-F5344CB8AC3E}">
        <p14:creationId xmlns:p14="http://schemas.microsoft.com/office/powerpoint/2010/main" val="79226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A04B34A-E929-4719-8FC3-B03A1C8A51B9}" type="datetimeFigureOut">
              <a:rPr lang="id-ID" smtClean="0"/>
              <a:pPr/>
              <a:t>29/04/2013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90169C0-58EB-492A-9D9F-1D2A886028C3}" type="slidenum">
              <a:rPr lang="id-ID" smtClean="0"/>
              <a:pPr/>
              <a:t>‹#›</a:t>
            </a:fld>
            <a:endParaRPr lang="id-ID"/>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6311174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A04B34A-E929-4719-8FC3-B03A1C8A51B9}" type="datetimeFigureOut">
              <a:rPr lang="id-ID" smtClean="0"/>
              <a:pPr/>
              <a:t>29/04/2013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90169C0-58EB-492A-9D9F-1D2A886028C3}" type="slidenum">
              <a:rPr lang="id-ID" smtClean="0"/>
              <a:pPr/>
              <a:t>‹#›</a:t>
            </a:fld>
            <a:endParaRPr lang="id-ID"/>
          </a:p>
        </p:txBody>
      </p:sp>
    </p:spTree>
    <p:extLst>
      <p:ext uri="{BB962C8B-B14F-4D97-AF65-F5344CB8AC3E}">
        <p14:creationId xmlns:p14="http://schemas.microsoft.com/office/powerpoint/2010/main" val="34654447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A04B34A-E929-4719-8FC3-B03A1C8A51B9}" type="datetimeFigureOut">
              <a:rPr lang="id-ID" smtClean="0"/>
              <a:pPr/>
              <a:t>29/04/2013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90169C0-58EB-492A-9D9F-1D2A886028C3}" type="slidenum">
              <a:rPr lang="id-ID" smtClean="0"/>
              <a:pPr/>
              <a:t>‹#›</a:t>
            </a:fld>
            <a:endParaRPr lang="id-ID"/>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5969399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A04B34A-E929-4719-8FC3-B03A1C8A51B9}" type="datetimeFigureOut">
              <a:rPr lang="id-ID" smtClean="0"/>
              <a:pPr/>
              <a:t>29/04/2013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90169C0-58EB-492A-9D9F-1D2A886028C3}" type="slidenum">
              <a:rPr lang="id-ID" smtClean="0"/>
              <a:pPr/>
              <a:t>‹#›</a:t>
            </a:fld>
            <a:endParaRPr lang="id-ID"/>
          </a:p>
        </p:txBody>
      </p:sp>
    </p:spTree>
    <p:extLst>
      <p:ext uri="{BB962C8B-B14F-4D97-AF65-F5344CB8AC3E}">
        <p14:creationId xmlns:p14="http://schemas.microsoft.com/office/powerpoint/2010/main" val="38405413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A04B34A-E929-4719-8FC3-B03A1C8A51B9}" type="datetimeFigureOut">
              <a:rPr lang="id-ID" smtClean="0"/>
              <a:pPr/>
              <a:t>29/04/2013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90169C0-58EB-492A-9D9F-1D2A886028C3}" type="slidenum">
              <a:rPr lang="id-ID" smtClean="0"/>
              <a:pPr/>
              <a:t>‹#›</a:t>
            </a:fld>
            <a:endParaRPr lang="id-ID"/>
          </a:p>
        </p:txBody>
      </p:sp>
    </p:spTree>
    <p:extLst>
      <p:ext uri="{BB962C8B-B14F-4D97-AF65-F5344CB8AC3E}">
        <p14:creationId xmlns:p14="http://schemas.microsoft.com/office/powerpoint/2010/main" val="505531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A04B34A-E929-4719-8FC3-B03A1C8A51B9}" type="datetimeFigureOut">
              <a:rPr lang="id-ID" smtClean="0"/>
              <a:pPr/>
              <a:t>29/04/2013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90169C0-58EB-492A-9D9F-1D2A886028C3}" type="slidenum">
              <a:rPr lang="id-ID" smtClean="0"/>
              <a:pPr/>
              <a:t>‹#›</a:t>
            </a:fld>
            <a:endParaRPr lang="id-ID"/>
          </a:p>
        </p:txBody>
      </p:sp>
    </p:spTree>
    <p:extLst>
      <p:ext uri="{BB962C8B-B14F-4D97-AF65-F5344CB8AC3E}">
        <p14:creationId xmlns:p14="http://schemas.microsoft.com/office/powerpoint/2010/main" val="2097070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A04B34A-E929-4719-8FC3-B03A1C8A51B9}" type="datetimeFigureOut">
              <a:rPr lang="id-ID" smtClean="0"/>
              <a:pPr/>
              <a:t>29/04/2013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90169C0-58EB-492A-9D9F-1D2A886028C3}" type="slidenum">
              <a:rPr lang="id-ID" smtClean="0"/>
              <a:pPr/>
              <a:t>‹#›</a:t>
            </a:fld>
            <a:endParaRPr lang="id-ID"/>
          </a:p>
        </p:txBody>
      </p:sp>
    </p:spTree>
    <p:extLst>
      <p:ext uri="{BB962C8B-B14F-4D97-AF65-F5344CB8AC3E}">
        <p14:creationId xmlns:p14="http://schemas.microsoft.com/office/powerpoint/2010/main" val="979188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A04B34A-E929-4719-8FC3-B03A1C8A51B9}" type="datetimeFigureOut">
              <a:rPr lang="id-ID" smtClean="0"/>
              <a:pPr/>
              <a:t>29/04/2013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90169C0-58EB-492A-9D9F-1D2A886028C3}" type="slidenum">
              <a:rPr lang="id-ID" smtClean="0"/>
              <a:pPr/>
              <a:t>‹#›</a:t>
            </a:fld>
            <a:endParaRPr lang="id-ID"/>
          </a:p>
        </p:txBody>
      </p:sp>
    </p:spTree>
    <p:extLst>
      <p:ext uri="{BB962C8B-B14F-4D97-AF65-F5344CB8AC3E}">
        <p14:creationId xmlns:p14="http://schemas.microsoft.com/office/powerpoint/2010/main" val="32490651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A04B34A-E929-4719-8FC3-B03A1C8A51B9}" type="datetimeFigureOut">
              <a:rPr lang="id-ID" smtClean="0"/>
              <a:pPr/>
              <a:t>29/04/2013</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090169C0-58EB-492A-9D9F-1D2A886028C3}" type="slidenum">
              <a:rPr lang="id-ID" smtClean="0"/>
              <a:pPr/>
              <a:t>‹#›</a:t>
            </a:fld>
            <a:endParaRPr lang="id-ID"/>
          </a:p>
        </p:txBody>
      </p:sp>
    </p:spTree>
    <p:extLst>
      <p:ext uri="{BB962C8B-B14F-4D97-AF65-F5344CB8AC3E}">
        <p14:creationId xmlns:p14="http://schemas.microsoft.com/office/powerpoint/2010/main" val="3161501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A04B34A-E929-4719-8FC3-B03A1C8A51B9}" type="datetimeFigureOut">
              <a:rPr lang="id-ID" smtClean="0"/>
              <a:pPr/>
              <a:t>29/04/2013</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090169C0-58EB-492A-9D9F-1D2A886028C3}" type="slidenum">
              <a:rPr lang="id-ID" smtClean="0"/>
              <a:pPr/>
              <a:t>‹#›</a:t>
            </a:fld>
            <a:endParaRPr lang="id-ID"/>
          </a:p>
        </p:txBody>
      </p:sp>
    </p:spTree>
    <p:extLst>
      <p:ext uri="{BB962C8B-B14F-4D97-AF65-F5344CB8AC3E}">
        <p14:creationId xmlns:p14="http://schemas.microsoft.com/office/powerpoint/2010/main" val="2688926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A04B34A-E929-4719-8FC3-B03A1C8A51B9}" type="datetimeFigureOut">
              <a:rPr lang="id-ID" smtClean="0"/>
              <a:pPr/>
              <a:t>29/04/2013</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090169C0-58EB-492A-9D9F-1D2A886028C3}" type="slidenum">
              <a:rPr lang="id-ID" smtClean="0"/>
              <a:pPr/>
              <a:t>‹#›</a:t>
            </a:fld>
            <a:endParaRPr lang="id-ID"/>
          </a:p>
        </p:txBody>
      </p:sp>
    </p:spTree>
    <p:extLst>
      <p:ext uri="{BB962C8B-B14F-4D97-AF65-F5344CB8AC3E}">
        <p14:creationId xmlns:p14="http://schemas.microsoft.com/office/powerpoint/2010/main" val="1280441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04B34A-E929-4719-8FC3-B03A1C8A51B9}" type="datetimeFigureOut">
              <a:rPr lang="id-ID" smtClean="0"/>
              <a:pPr/>
              <a:t>29/04/2013</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090169C0-58EB-492A-9D9F-1D2A886028C3}" type="slidenum">
              <a:rPr lang="id-ID" smtClean="0"/>
              <a:pPr/>
              <a:t>‹#›</a:t>
            </a:fld>
            <a:endParaRPr lang="id-ID"/>
          </a:p>
        </p:txBody>
      </p:sp>
    </p:spTree>
    <p:extLst>
      <p:ext uri="{BB962C8B-B14F-4D97-AF65-F5344CB8AC3E}">
        <p14:creationId xmlns:p14="http://schemas.microsoft.com/office/powerpoint/2010/main" val="3698858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A04B34A-E929-4719-8FC3-B03A1C8A51B9}" type="datetimeFigureOut">
              <a:rPr lang="id-ID" smtClean="0"/>
              <a:pPr/>
              <a:t>29/04/2013</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090169C0-58EB-492A-9D9F-1D2A886028C3}" type="slidenum">
              <a:rPr lang="id-ID" smtClean="0"/>
              <a:pPr/>
              <a:t>‹#›</a:t>
            </a:fld>
            <a:endParaRPr lang="id-ID"/>
          </a:p>
        </p:txBody>
      </p:sp>
    </p:spTree>
    <p:extLst>
      <p:ext uri="{BB962C8B-B14F-4D97-AF65-F5344CB8AC3E}">
        <p14:creationId xmlns:p14="http://schemas.microsoft.com/office/powerpoint/2010/main" val="3877626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A04B34A-E929-4719-8FC3-B03A1C8A51B9}" type="datetimeFigureOut">
              <a:rPr lang="id-ID" smtClean="0"/>
              <a:pPr/>
              <a:t>29/04/2013</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090169C0-58EB-492A-9D9F-1D2A886028C3}" type="slidenum">
              <a:rPr lang="id-ID" smtClean="0"/>
              <a:pPr/>
              <a:t>‹#›</a:t>
            </a:fld>
            <a:endParaRPr lang="id-ID"/>
          </a:p>
        </p:txBody>
      </p:sp>
    </p:spTree>
    <p:extLst>
      <p:ext uri="{BB962C8B-B14F-4D97-AF65-F5344CB8AC3E}">
        <p14:creationId xmlns:p14="http://schemas.microsoft.com/office/powerpoint/2010/main" val="3229443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cxnSp>
          <p:nvCxnSpPr>
            <p:cNvPr id="7" name="Straight Connector 6"/>
            <p:cNvCxnSpPr/>
            <p:nvPr/>
          </p:nvCxnSpPr>
          <p:spPr>
            <a:xfrm flipV="1">
              <a:off x="5130830" y="4175605"/>
              <a:ext cx="4022475" cy="2682396"/>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7042707"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9" name="Freeform 8"/>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A04B34A-E929-4719-8FC3-B03A1C8A51B9}" type="datetimeFigureOut">
              <a:rPr lang="id-ID" smtClean="0"/>
              <a:pPr/>
              <a:t>29/04/2013</a:t>
            </a:fld>
            <a:endParaRPr lang="id-ID"/>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090169C0-58EB-492A-9D9F-1D2A886028C3}" type="slidenum">
              <a:rPr lang="id-ID" smtClean="0"/>
              <a:pPr/>
              <a:t>‹#›</a:t>
            </a:fld>
            <a:endParaRPr lang="id-ID"/>
          </a:p>
        </p:txBody>
      </p:sp>
    </p:spTree>
    <p:extLst>
      <p:ext uri="{BB962C8B-B14F-4D97-AF65-F5344CB8AC3E}">
        <p14:creationId xmlns:p14="http://schemas.microsoft.com/office/powerpoint/2010/main" val="3365850741"/>
      </p:ext>
    </p:extLst>
  </p:cSld>
  <p:clrMap bg1="dk1" tx1="lt1" bg2="dk2" tx2="lt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00109"/>
            <a:ext cx="7772400" cy="3786213"/>
          </a:xfrm>
        </p:spPr>
        <p:txBody>
          <a:bodyPr/>
          <a:lstStyle/>
          <a:p>
            <a:r>
              <a:rPr lang="id-ID" dirty="0" smtClean="0"/>
              <a:t>Kebijakaan Pengadilan Tinggi Agama Jambi Tahun 2013</a:t>
            </a:r>
            <a:endParaRPr lang="id-ID"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71480"/>
            <a:ext cx="8229600" cy="5554683"/>
          </a:xfrm>
        </p:spPr>
        <p:txBody>
          <a:bodyPr>
            <a:normAutofit/>
          </a:bodyPr>
          <a:lstStyle/>
          <a:p>
            <a:pPr>
              <a:buNone/>
            </a:pPr>
            <a:r>
              <a:rPr lang="id-ID" dirty="0" smtClean="0"/>
              <a:t>6. Pelaporan Perkara Prodeo dan Sidang Keliling secara on-line ; </a:t>
            </a:r>
          </a:p>
          <a:p>
            <a:pPr>
              <a:buNone/>
            </a:pPr>
            <a:r>
              <a:rPr lang="id-ID" dirty="0" smtClean="0"/>
              <a:t>7. Pengisian pelaporan melalui dengan istilah go-blue dan go green harus ditingkatkan peng –updetanya, </a:t>
            </a:r>
          </a:p>
          <a:p>
            <a:pPr>
              <a:buNone/>
            </a:pPr>
            <a:r>
              <a:rPr lang="id-ID" dirty="0" smtClean="0"/>
              <a:t>8. Peng- arsipan perkara  perkara yang telah mempergunakan aplikasi siadpa/siadpaplus;</a:t>
            </a:r>
          </a:p>
          <a:p>
            <a:pPr>
              <a:buNone/>
            </a:pPr>
            <a:r>
              <a:rPr lang="id-ID" dirty="0" smtClean="0"/>
              <a:t>9. Selanjutnya akan mengembangkan beberapa inovasi baru sebagai berikut:</a:t>
            </a:r>
          </a:p>
          <a:p>
            <a:pPr>
              <a:buNone/>
            </a:pPr>
            <a:r>
              <a:rPr lang="id-ID" dirty="0" smtClean="0"/>
              <a:t>     -. Pendaftaran perkara on-line</a:t>
            </a:r>
          </a:p>
          <a:p>
            <a:pPr>
              <a:buNone/>
            </a:pPr>
            <a:r>
              <a:rPr lang="id-ID" dirty="0" smtClean="0"/>
              <a:t>     -.  Kearsipan perkara dengan penyimpanan  dalam bentuk lain seperti memakai CD;</a:t>
            </a:r>
            <a:endParaRPr lang="id-ID"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14356"/>
            <a:ext cx="8229600" cy="5411807"/>
          </a:xfrm>
        </p:spPr>
        <p:txBody>
          <a:bodyPr>
            <a:normAutofit/>
          </a:bodyPr>
          <a:lstStyle/>
          <a:p>
            <a:pPr algn="just">
              <a:buNone/>
            </a:pPr>
            <a:r>
              <a:rPr lang="id-ID" dirty="0" smtClean="0"/>
              <a:t>   Selanjutnya saya akan menyampaikan penghargaan yang tinggi kepada beberapa Pengadilan Agama selama Tahun 2013  yang aktif mempergunakan Siadpa/Siadpa plus dalam beberapa kategori sebagai berikut;</a:t>
            </a:r>
          </a:p>
          <a:p>
            <a:pPr algn="just">
              <a:buNone/>
            </a:pPr>
            <a:r>
              <a:rPr lang="id-ID" dirty="0" smtClean="0"/>
              <a:t>     1. Pengadilan Agama Jambi</a:t>
            </a:r>
          </a:p>
          <a:p>
            <a:pPr algn="just">
              <a:buNone/>
            </a:pPr>
            <a:r>
              <a:rPr lang="id-ID" dirty="0" smtClean="0"/>
              <a:t>          -. Pengiriman Putusan kepada Direktori Putusan</a:t>
            </a:r>
          </a:p>
          <a:p>
            <a:pPr algn="just">
              <a:buNone/>
            </a:pPr>
            <a:r>
              <a:rPr lang="id-ID" dirty="0" smtClean="0"/>
              <a:t>           -. Penggunaan Siadpa dalam pelaporan</a:t>
            </a:r>
          </a:p>
          <a:p>
            <a:pPr algn="just">
              <a:buNone/>
            </a:pPr>
            <a:r>
              <a:rPr lang="id-ID" dirty="0" smtClean="0"/>
              <a:t>           -. Pendaftaran Perkara melalui Direktori Putusan</a:t>
            </a:r>
          </a:p>
          <a:p>
            <a:pPr algn="just">
              <a:buNone/>
            </a:pPr>
            <a:r>
              <a:rPr lang="id-ID" dirty="0" smtClean="0"/>
              <a:t>           -. Pelaksanaan Siadpa On-line</a:t>
            </a:r>
          </a:p>
          <a:p>
            <a:pPr algn="just">
              <a:buNone/>
            </a:pPr>
            <a:r>
              <a:rPr lang="id-ID" dirty="0" smtClean="0"/>
              <a:t>           -. Pengiriman SMS-Gateway</a:t>
            </a:r>
            <a:endParaRPr lang="id-ID"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57232"/>
            <a:ext cx="8229600" cy="5268931"/>
          </a:xfrm>
        </p:spPr>
        <p:txBody>
          <a:bodyPr>
            <a:normAutofit fontScale="70000" lnSpcReduction="20000"/>
          </a:bodyPr>
          <a:lstStyle/>
          <a:p>
            <a:pPr algn="just">
              <a:buNone/>
            </a:pPr>
            <a:r>
              <a:rPr lang="id-ID" dirty="0" smtClean="0"/>
              <a:t>       -.Pendaftaran Perkara banding, Kasasi, PK,  melalui Direktori Putusan;</a:t>
            </a:r>
          </a:p>
          <a:p>
            <a:pPr>
              <a:buNone/>
            </a:pPr>
            <a:r>
              <a:rPr lang="id-ID" dirty="0" smtClean="0"/>
              <a:t>  2. Pengadilan Agama Sengeti  terbaik dalam</a:t>
            </a:r>
          </a:p>
          <a:p>
            <a:pPr>
              <a:buNone/>
            </a:pPr>
            <a:r>
              <a:rPr lang="id-ID" dirty="0" smtClean="0"/>
              <a:t>      -. Penggunaan siadpa/siadplus</a:t>
            </a:r>
          </a:p>
          <a:p>
            <a:pPr>
              <a:buNone/>
            </a:pPr>
            <a:r>
              <a:rPr lang="id-ID" dirty="0" smtClean="0"/>
              <a:t>      -. Up-dating Direktori Putusan</a:t>
            </a:r>
          </a:p>
          <a:p>
            <a:pPr>
              <a:buNone/>
            </a:pPr>
            <a:r>
              <a:rPr lang="id-ID" dirty="0" smtClean="0"/>
              <a:t>      -. Pelaporan Perkara</a:t>
            </a:r>
          </a:p>
          <a:p>
            <a:pPr>
              <a:buNone/>
            </a:pPr>
            <a:r>
              <a:rPr lang="id-ID" dirty="0" smtClean="0"/>
              <a:t>   3, Pengadilan Agama Kuala Tungkal terbaik dalam</a:t>
            </a:r>
          </a:p>
          <a:p>
            <a:pPr>
              <a:buNone/>
            </a:pPr>
            <a:r>
              <a:rPr lang="id-ID" dirty="0" smtClean="0"/>
              <a:t>      -, Penggunaan siadpa/siadplus</a:t>
            </a:r>
          </a:p>
          <a:p>
            <a:pPr>
              <a:buNone/>
            </a:pPr>
            <a:r>
              <a:rPr lang="id-ID" dirty="0" smtClean="0"/>
              <a:t>      -. Up-dating Direktori Putusan</a:t>
            </a:r>
          </a:p>
          <a:p>
            <a:pPr>
              <a:buNone/>
            </a:pPr>
            <a:r>
              <a:rPr lang="id-ID" dirty="0" smtClean="0"/>
              <a:t>      -. Pelaporan Perkara</a:t>
            </a:r>
          </a:p>
          <a:p>
            <a:pPr>
              <a:buNone/>
            </a:pPr>
            <a:r>
              <a:rPr lang="id-ID" dirty="0" smtClean="0"/>
              <a:t>      -, SMS Gate-way</a:t>
            </a:r>
          </a:p>
          <a:p>
            <a:pPr>
              <a:buNone/>
            </a:pPr>
            <a:r>
              <a:rPr lang="id-ID" dirty="0" smtClean="0"/>
              <a:t>   4. Pengadilan Agama Muara Bulian terbaik dalam</a:t>
            </a:r>
          </a:p>
          <a:p>
            <a:pPr>
              <a:buNone/>
            </a:pPr>
            <a:r>
              <a:rPr lang="id-ID" dirty="0" smtClean="0"/>
              <a:t>      -, Penggunaan siadpa/siadplus</a:t>
            </a:r>
          </a:p>
          <a:p>
            <a:pPr>
              <a:buNone/>
            </a:pPr>
            <a:r>
              <a:rPr lang="id-ID" dirty="0" smtClean="0"/>
              <a:t>      -. Pelaporan Perkara</a:t>
            </a:r>
          </a:p>
          <a:p>
            <a:pPr>
              <a:buNone/>
            </a:pPr>
            <a:r>
              <a:rPr lang="id-ID" dirty="0" smtClean="0"/>
              <a:t>      -, SMS Gate-way</a:t>
            </a:r>
          </a:p>
          <a:p>
            <a:pPr>
              <a:buNone/>
            </a:pPr>
            <a:r>
              <a:rPr lang="id-ID" dirty="0" smtClean="0"/>
              <a:t>      -.  Penyediaan laporan tahunan melalui Elektronik yang mendapat pujian dari  Badila- MARI</a:t>
            </a:r>
          </a:p>
          <a:p>
            <a:pPr>
              <a:buNone/>
            </a:pPr>
            <a:r>
              <a:rPr lang="id-ID" dirty="0" smtClean="0"/>
              <a:t>    </a:t>
            </a:r>
          </a:p>
          <a:p>
            <a:pPr>
              <a:buNone/>
            </a:pPr>
            <a:endParaRPr lang="id-ID" dirty="0" smtClean="0"/>
          </a:p>
          <a:p>
            <a:pPr>
              <a:buNone/>
            </a:pPr>
            <a:r>
              <a:rPr lang="id-ID" dirty="0" smtClean="0"/>
              <a:t>      </a:t>
            </a:r>
            <a:endParaRPr lang="id-ID"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42918"/>
            <a:ext cx="8229600" cy="5483245"/>
          </a:xfrm>
        </p:spPr>
        <p:txBody>
          <a:bodyPr>
            <a:normAutofit lnSpcReduction="10000"/>
          </a:bodyPr>
          <a:lstStyle/>
          <a:p>
            <a:pPr>
              <a:buNone/>
            </a:pPr>
            <a:r>
              <a:rPr lang="id-ID" dirty="0" smtClean="0"/>
              <a:t>5,   Pengadilan Agama Muara Tebo  terbaik dalam</a:t>
            </a:r>
          </a:p>
          <a:p>
            <a:pPr>
              <a:buNone/>
            </a:pPr>
            <a:r>
              <a:rPr lang="id-ID" dirty="0" smtClean="0"/>
              <a:t>      -. Penggunaan siadpa/siadplus</a:t>
            </a:r>
          </a:p>
          <a:p>
            <a:pPr>
              <a:buNone/>
            </a:pPr>
            <a:r>
              <a:rPr lang="id-ID" dirty="0" smtClean="0"/>
              <a:t>      -. SMS gate-way</a:t>
            </a:r>
          </a:p>
          <a:p>
            <a:pPr>
              <a:buNone/>
            </a:pPr>
            <a:r>
              <a:rPr lang="id-ID" dirty="0" smtClean="0"/>
              <a:t>      -. Pelaporan Perkara</a:t>
            </a:r>
          </a:p>
          <a:p>
            <a:pPr>
              <a:buNone/>
            </a:pPr>
            <a:r>
              <a:rPr lang="id-ID" dirty="0" smtClean="0"/>
              <a:t> 6, Pengadilan Agama Muara Bungo terbaik dalam</a:t>
            </a:r>
          </a:p>
          <a:p>
            <a:pPr>
              <a:buNone/>
            </a:pPr>
            <a:r>
              <a:rPr lang="id-ID" dirty="0" smtClean="0"/>
              <a:t>      -, Penggunaan siadpa/siadplus</a:t>
            </a:r>
          </a:p>
          <a:p>
            <a:pPr>
              <a:buNone/>
            </a:pPr>
            <a:r>
              <a:rPr lang="id-ID" dirty="0" smtClean="0"/>
              <a:t>      -. Pelaporan Perkara</a:t>
            </a:r>
          </a:p>
          <a:p>
            <a:pPr>
              <a:buNone/>
            </a:pPr>
            <a:r>
              <a:rPr lang="id-ID" dirty="0" smtClean="0"/>
              <a:t>      -, SMS Gate-way</a:t>
            </a:r>
          </a:p>
          <a:p>
            <a:pPr>
              <a:buNone/>
            </a:pPr>
            <a:r>
              <a:rPr lang="id-ID" dirty="0" smtClean="0"/>
              <a:t>      -. Direktori Putusan </a:t>
            </a:r>
          </a:p>
          <a:p>
            <a:pPr>
              <a:buNone/>
            </a:pPr>
            <a:r>
              <a:rPr lang="id-ID" dirty="0" smtClean="0"/>
              <a:t>  7. Pengadilan Agama Bangko terbaik dalam</a:t>
            </a:r>
          </a:p>
          <a:p>
            <a:pPr>
              <a:buNone/>
            </a:pPr>
            <a:r>
              <a:rPr lang="id-ID" dirty="0" smtClean="0"/>
              <a:t>      -, Penggunaan siadpa/siadplus</a:t>
            </a:r>
          </a:p>
          <a:p>
            <a:pPr>
              <a:buNone/>
            </a:pPr>
            <a:r>
              <a:rPr lang="id-ID" dirty="0" smtClean="0"/>
              <a:t>      -. Pelaporan Perkara</a:t>
            </a:r>
          </a:p>
          <a:p>
            <a:pPr>
              <a:buNone/>
            </a:pPr>
            <a:r>
              <a:rPr lang="id-ID" dirty="0" smtClean="0"/>
              <a:t>      -, SMS Gate-way </a:t>
            </a:r>
          </a:p>
          <a:p>
            <a:pPr>
              <a:buNone/>
            </a:pPr>
            <a:r>
              <a:rPr lang="id-ID" dirty="0" smtClean="0"/>
              <a:t>      </a:t>
            </a:r>
            <a:endParaRPr lang="id-ID"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57232"/>
            <a:ext cx="8229600" cy="5268931"/>
          </a:xfrm>
        </p:spPr>
        <p:txBody>
          <a:bodyPr>
            <a:normAutofit/>
          </a:bodyPr>
          <a:lstStyle/>
          <a:p>
            <a:pPr>
              <a:buNone/>
            </a:pPr>
            <a:r>
              <a:rPr lang="id-ID" dirty="0" smtClean="0"/>
              <a:t>8. Pengadilan Agama Sarolangun terbaik dalam</a:t>
            </a:r>
          </a:p>
          <a:p>
            <a:pPr>
              <a:buNone/>
            </a:pPr>
            <a:r>
              <a:rPr lang="id-ID" dirty="0" smtClean="0"/>
              <a:t>      -. Penggunaan siadpa/siadplus</a:t>
            </a:r>
          </a:p>
          <a:p>
            <a:pPr>
              <a:buNone/>
            </a:pPr>
            <a:r>
              <a:rPr lang="id-ID" dirty="0" smtClean="0"/>
              <a:t>      -. SMS gate-way</a:t>
            </a:r>
          </a:p>
          <a:p>
            <a:pPr>
              <a:buNone/>
            </a:pPr>
            <a:r>
              <a:rPr lang="id-ID" dirty="0" smtClean="0"/>
              <a:t>      -. Pelaporan Perkara</a:t>
            </a:r>
          </a:p>
          <a:p>
            <a:pPr>
              <a:buNone/>
            </a:pPr>
            <a:r>
              <a:rPr lang="id-ID" dirty="0" smtClean="0"/>
              <a:t> 9, Pengadilan Agama Sungai Penuh terbaik dalam</a:t>
            </a:r>
          </a:p>
          <a:p>
            <a:pPr>
              <a:buNone/>
            </a:pPr>
            <a:r>
              <a:rPr lang="id-ID" dirty="0" smtClean="0"/>
              <a:t>      -, Penggunaan siadpa/siadplus</a:t>
            </a:r>
          </a:p>
          <a:p>
            <a:pPr>
              <a:buNone/>
            </a:pPr>
            <a:r>
              <a:rPr lang="id-ID" dirty="0" smtClean="0"/>
              <a:t>      -. Pelaporan Perkara</a:t>
            </a:r>
          </a:p>
          <a:p>
            <a:pPr>
              <a:buNone/>
            </a:pPr>
            <a:r>
              <a:rPr lang="id-ID" dirty="0" smtClean="0"/>
              <a:t>      -, SMS Gate-way</a:t>
            </a:r>
          </a:p>
          <a:p>
            <a:pPr>
              <a:buNone/>
            </a:pPr>
            <a:r>
              <a:rPr lang="id-ID" dirty="0" smtClean="0"/>
              <a:t>  10. Pengadilan Agama Muara Sabak terbaik dalam</a:t>
            </a:r>
          </a:p>
          <a:p>
            <a:pPr>
              <a:buNone/>
            </a:pPr>
            <a:r>
              <a:rPr lang="id-ID" dirty="0" smtClean="0"/>
              <a:t>     -   Penggunaan siadpa/ siadpaplus</a:t>
            </a:r>
          </a:p>
          <a:p>
            <a:pPr>
              <a:buNone/>
            </a:pPr>
            <a:r>
              <a:rPr lang="id-ID" dirty="0" smtClean="0"/>
              <a:t>      -. Pelaporan Perkara</a:t>
            </a:r>
          </a:p>
          <a:p>
            <a:pPr>
              <a:buNone/>
            </a:pPr>
            <a:r>
              <a:rPr lang="id-ID" dirty="0" smtClean="0"/>
              <a:t>      </a:t>
            </a:r>
            <a:endParaRPr lang="id-ID"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id-ID" dirty="0" smtClean="0"/>
              <a:t>                           Sekian Terima Kasih</a:t>
            </a:r>
          </a:p>
          <a:p>
            <a:pPr>
              <a:buNone/>
            </a:pPr>
            <a:r>
              <a:rPr lang="id-ID" dirty="0" smtClean="0"/>
              <a:t>                            Jambi  24 April 2013</a:t>
            </a:r>
          </a:p>
          <a:p>
            <a:pPr>
              <a:buNone/>
            </a:pPr>
            <a:endParaRPr lang="id-ID" dirty="0" smtClean="0"/>
          </a:p>
          <a:p>
            <a:pPr>
              <a:buNone/>
            </a:pPr>
            <a:r>
              <a:rPr lang="id-ID" dirty="0" smtClean="0"/>
              <a:t>                            Sampai Jumpa lagi</a:t>
            </a:r>
            <a:endParaRPr lang="id-ID"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28670"/>
            <a:ext cx="8229600" cy="5197493"/>
          </a:xfrm>
        </p:spPr>
        <p:txBody>
          <a:bodyPr>
            <a:normAutofit fontScale="92500" lnSpcReduction="20000"/>
          </a:bodyPr>
          <a:lstStyle/>
          <a:p>
            <a:r>
              <a:rPr lang="id-ID" dirty="0" smtClean="0"/>
              <a:t>Pokok Bahasan</a:t>
            </a:r>
          </a:p>
          <a:p>
            <a:pPr algn="just">
              <a:buNone/>
            </a:pPr>
            <a:r>
              <a:rPr lang="id-ID" dirty="0" smtClean="0"/>
              <a:t>     Sesuai dengan Tugas Pokok dan Fungsi Pengadilan Tinggi  Agama Jambi sebagai Pengadilan Tingkat banding yang mewilayah 10 Pengadilan Agama yaitu :</a:t>
            </a:r>
          </a:p>
          <a:p>
            <a:pPr algn="just">
              <a:buNone/>
            </a:pPr>
            <a:r>
              <a:rPr lang="id-ID" dirty="0" smtClean="0"/>
              <a:t>     1. Pengadilan Agama Jambi</a:t>
            </a:r>
          </a:p>
          <a:p>
            <a:pPr algn="just">
              <a:buNone/>
            </a:pPr>
            <a:r>
              <a:rPr lang="id-ID" dirty="0" smtClean="0"/>
              <a:t>     2. Pengadilan Agama Muara Bulian</a:t>
            </a:r>
          </a:p>
          <a:p>
            <a:pPr algn="just">
              <a:buNone/>
            </a:pPr>
            <a:r>
              <a:rPr lang="id-ID" dirty="0" smtClean="0"/>
              <a:t>     3. Pengadilan Agama Kuala Tungkal</a:t>
            </a:r>
          </a:p>
          <a:p>
            <a:pPr algn="just">
              <a:buNone/>
            </a:pPr>
            <a:r>
              <a:rPr lang="id-ID" dirty="0" smtClean="0"/>
              <a:t>     4. Pengadilan Agama Muara Bungo</a:t>
            </a:r>
          </a:p>
          <a:p>
            <a:pPr algn="just">
              <a:buNone/>
            </a:pPr>
            <a:r>
              <a:rPr lang="id-ID" dirty="0" smtClean="0"/>
              <a:t>     5. Pengadilan Agama Bangko</a:t>
            </a:r>
          </a:p>
          <a:p>
            <a:pPr algn="just">
              <a:buNone/>
            </a:pPr>
            <a:r>
              <a:rPr lang="id-ID" dirty="0" smtClean="0"/>
              <a:t>     6. Pengadilan Agama Sungai Penuh</a:t>
            </a:r>
          </a:p>
          <a:p>
            <a:pPr algn="just">
              <a:buNone/>
            </a:pPr>
            <a:r>
              <a:rPr lang="id-ID" dirty="0" smtClean="0"/>
              <a:t>     7. Pengadilan Agama Muara Sabak</a:t>
            </a:r>
          </a:p>
          <a:p>
            <a:pPr algn="just">
              <a:buNone/>
            </a:pPr>
            <a:r>
              <a:rPr lang="id-ID" dirty="0" smtClean="0"/>
              <a:t>     8. Pedngadilan Agama Sengeti</a:t>
            </a:r>
          </a:p>
          <a:p>
            <a:pPr algn="just">
              <a:buNone/>
            </a:pPr>
            <a:r>
              <a:rPr lang="id-ID" dirty="0" smtClean="0"/>
              <a:t>     9. Pengadilan Agama Muara Tebo</a:t>
            </a:r>
          </a:p>
          <a:p>
            <a:pPr algn="just">
              <a:buNone/>
            </a:pPr>
            <a:r>
              <a:rPr lang="id-ID" dirty="0" smtClean="0"/>
              <a:t>    10. Pengadilan Agama Sarolangun;</a:t>
            </a:r>
          </a:p>
          <a:p>
            <a:pPr algn="just">
              <a:buNone/>
            </a:pPr>
            <a:endParaRPr lang="id-ID" dirty="0" smtClean="0"/>
          </a:p>
          <a:p>
            <a:pPr algn="just">
              <a:buNone/>
            </a:pPr>
            <a:r>
              <a:rPr lang="id-ID" dirty="0" smtClean="0"/>
              <a:t>     </a:t>
            </a:r>
          </a:p>
          <a:p>
            <a:pPr algn="just">
              <a:buNone/>
            </a:pPr>
            <a:r>
              <a:rPr lang="id-ID" dirty="0" smtClean="0"/>
              <a:t>     </a:t>
            </a:r>
          </a:p>
          <a:p>
            <a:pPr>
              <a:buNone/>
            </a:pPr>
            <a:endParaRPr lang="id-ID"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229600" cy="5768997"/>
          </a:xfrm>
        </p:spPr>
        <p:txBody>
          <a:bodyPr>
            <a:normAutofit/>
          </a:bodyPr>
          <a:lstStyle/>
          <a:p>
            <a:pPr algn="just">
              <a:buNone/>
            </a:pPr>
            <a:r>
              <a:rPr lang="id-ID" dirty="0" smtClean="0"/>
              <a:t>    Selanjutnya sebagai kawal depan dari Mahkamah Agung, maka Pengadilan Tinggi Agama Jambi melakukan beberapa Tugas dan Fungsi kepada pada Pengadilan Aagama sebagai berikut:</a:t>
            </a:r>
          </a:p>
          <a:p>
            <a:pPr marL="514350" indent="-514350">
              <a:buNone/>
            </a:pPr>
            <a:r>
              <a:rPr lang="id-ID" dirty="0" smtClean="0"/>
              <a:t>1.Melaksanakan Pembinaan dan Pengawasan</a:t>
            </a:r>
          </a:p>
          <a:p>
            <a:pPr marL="514350" indent="-514350">
              <a:buNone/>
            </a:pPr>
            <a:r>
              <a:rPr lang="id-ID" dirty="0" smtClean="0"/>
              <a:t>       dalam bidang :</a:t>
            </a:r>
          </a:p>
          <a:p>
            <a:pPr marL="514350" indent="-514350">
              <a:buFont typeface="Wingdings" pitchFamily="2" charset="2"/>
              <a:buChar char="v"/>
            </a:pPr>
            <a:r>
              <a:rPr lang="id-ID" dirty="0" smtClean="0"/>
              <a:t>    Kepanitraan</a:t>
            </a:r>
          </a:p>
          <a:p>
            <a:pPr marL="514350" indent="-514350">
              <a:buFont typeface="Wingdings" pitchFamily="2" charset="2"/>
              <a:buChar char="v"/>
            </a:pPr>
            <a:r>
              <a:rPr lang="id-ID" dirty="0" smtClean="0"/>
              <a:t>    Kesekretariatan;   </a:t>
            </a:r>
          </a:p>
          <a:p>
            <a:pPr marL="514350" indent="-514350">
              <a:buAutoNum type="arabicPeriod" startAt="2"/>
            </a:pPr>
            <a:r>
              <a:rPr lang="id-ID" dirty="0" smtClean="0"/>
              <a:t>Menetapkan beberapa kebijakan yang berdasarkan kepada peraturan perundang-undangan;</a:t>
            </a:r>
          </a:p>
          <a:p>
            <a:pPr marL="514350" indent="-514350">
              <a:buAutoNum type="arabicPeriod" startAt="2"/>
            </a:pPr>
            <a:r>
              <a:rPr lang="id-ID" dirty="0" smtClean="0"/>
              <a:t>Menindaklanjuti kebijakan dari Mahkamah Agung Republik Indonesia</a:t>
            </a:r>
          </a:p>
          <a:p>
            <a:pPr marL="514350" indent="-514350">
              <a:buAutoNum type="arabicPeriod" startAt="2"/>
            </a:pPr>
            <a:r>
              <a:rPr lang="id-ID" dirty="0" smtClean="0"/>
              <a:t>Menindaklanjuti Kebijakan dari Dirjen Badilag Mahkamah Agung Republik Indonesia;</a:t>
            </a:r>
          </a:p>
          <a:p>
            <a:pPr marL="514350" indent="-514350">
              <a:buFont typeface="Wingdings" pitchFamily="2" charset="2"/>
              <a:buChar char="v"/>
            </a:pPr>
            <a:endParaRPr lang="id-ID" dirty="0" smtClean="0"/>
          </a:p>
          <a:p>
            <a:pPr marL="514350" indent="-514350">
              <a:buNone/>
            </a:pPr>
            <a:endParaRPr lang="id-ID" dirty="0" smtClean="0"/>
          </a:p>
          <a:p>
            <a:pPr marL="514350" indent="-514350">
              <a:buNone/>
            </a:pPr>
            <a:endParaRPr lang="id-ID"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id-ID" dirty="0" smtClean="0"/>
              <a:t>1. Pembinaan dan Pengawasan</a:t>
            </a:r>
            <a:br>
              <a:rPr lang="id-ID" dirty="0" smtClean="0"/>
            </a:br>
            <a:endParaRPr lang="id-ID" dirty="0"/>
          </a:p>
        </p:txBody>
      </p:sp>
      <p:sp>
        <p:nvSpPr>
          <p:cNvPr id="3" name="Content Placeholder 2"/>
          <p:cNvSpPr>
            <a:spLocks noGrp="1"/>
          </p:cNvSpPr>
          <p:nvPr>
            <p:ph idx="1"/>
          </p:nvPr>
        </p:nvSpPr>
        <p:spPr>
          <a:xfrm>
            <a:off x="457200" y="1285860"/>
            <a:ext cx="8229600" cy="4840303"/>
          </a:xfrm>
        </p:spPr>
        <p:txBody>
          <a:bodyPr>
            <a:normAutofit fontScale="92500" lnSpcReduction="10000"/>
          </a:bodyPr>
          <a:lstStyle/>
          <a:p>
            <a:pPr>
              <a:buFont typeface="Wingdings" pitchFamily="2" charset="2"/>
              <a:buChar char="v"/>
            </a:pPr>
            <a:r>
              <a:rPr lang="id-ID" dirty="0" smtClean="0"/>
              <a:t> Bidang kepanitraan meliputi beberapa     kegiatan sebagai berikut;  </a:t>
            </a:r>
          </a:p>
          <a:p>
            <a:pPr>
              <a:buNone/>
            </a:pPr>
            <a:endParaRPr lang="id-ID" dirty="0" smtClean="0"/>
          </a:p>
          <a:p>
            <a:pPr>
              <a:buNone/>
            </a:pPr>
            <a:r>
              <a:rPr lang="id-ID" dirty="0" smtClean="0"/>
              <a:t>    1. Pembinaan dan Pengawasan Administrasi Persidangan   dan Pelaksanaan Putusan yang meliputi ranngkaian kegiatan;</a:t>
            </a:r>
          </a:p>
          <a:p>
            <a:pPr>
              <a:buNone/>
            </a:pPr>
            <a:r>
              <a:rPr lang="id-ID" dirty="0" smtClean="0"/>
              <a:t>     -. Sistem Pembagian Perkara dan Penentuan Majelis Hakim  persidangan</a:t>
            </a:r>
          </a:p>
          <a:p>
            <a:pPr>
              <a:buNone/>
            </a:pPr>
            <a:r>
              <a:rPr lang="id-ID" dirty="0" smtClean="0"/>
              <a:t>     -. Ketepatan waktu pemeriksaan dan Penyelesaian Perkara</a:t>
            </a:r>
          </a:p>
          <a:p>
            <a:pPr>
              <a:buNone/>
            </a:pPr>
            <a:r>
              <a:rPr lang="id-ID" dirty="0" smtClean="0"/>
              <a:t>     -. Penentuan hari Sidang</a:t>
            </a:r>
          </a:p>
          <a:p>
            <a:pPr>
              <a:buNone/>
            </a:pPr>
            <a:r>
              <a:rPr lang="id-ID" dirty="0" smtClean="0"/>
              <a:t>     -. Pemanggilan</a:t>
            </a:r>
          </a:p>
          <a:p>
            <a:pPr>
              <a:buNone/>
            </a:pPr>
            <a:r>
              <a:rPr lang="id-ID" dirty="0" smtClean="0"/>
              <a:t>     -. Pembuatan berita acara sidang</a:t>
            </a:r>
          </a:p>
          <a:p>
            <a:pPr>
              <a:buNone/>
            </a:pPr>
            <a:r>
              <a:rPr lang="id-ID" dirty="0" smtClean="0"/>
              <a:t>     -. Dan Tertib persidangan </a:t>
            </a:r>
          </a:p>
          <a:p>
            <a:pPr>
              <a:buNone/>
            </a:pPr>
            <a:r>
              <a:rPr lang="id-ID" dirty="0" smtClean="0"/>
              <a:t>     -. Minutasi Perkara</a:t>
            </a:r>
          </a:p>
          <a:p>
            <a:pPr>
              <a:buNone/>
            </a:pPr>
            <a:r>
              <a:rPr lang="id-ID" dirty="0" smtClean="0"/>
              <a:t>     -. Pelaksanaan Putusan </a:t>
            </a:r>
          </a:p>
          <a:p>
            <a:pPr>
              <a:buNone/>
            </a:pPr>
            <a:r>
              <a:rPr lang="id-ID" dirty="0" smtClean="0"/>
              <a:t>        </a:t>
            </a:r>
            <a:endParaRPr lang="id-ID"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5626121"/>
          </a:xfrm>
        </p:spPr>
        <p:txBody>
          <a:bodyPr>
            <a:normAutofit/>
          </a:bodyPr>
          <a:lstStyle/>
          <a:p>
            <a:pPr>
              <a:buNone/>
            </a:pPr>
            <a:r>
              <a:rPr lang="id-ID" dirty="0" smtClean="0"/>
              <a:t>2. Pembinaan dan Pengawasan Administrasi Perkara merupakan rangkaian kegiatan yang meliputi;</a:t>
            </a:r>
          </a:p>
          <a:p>
            <a:pPr>
              <a:buNone/>
            </a:pPr>
            <a:r>
              <a:rPr lang="id-ID" dirty="0" smtClean="0"/>
              <a:t>    -. Prosedur penerimaan perkara</a:t>
            </a:r>
          </a:p>
          <a:p>
            <a:pPr>
              <a:buNone/>
            </a:pPr>
            <a:r>
              <a:rPr lang="id-ID" dirty="0" smtClean="0"/>
              <a:t>    -. Prosedur Penerimaan Perkara banding</a:t>
            </a:r>
          </a:p>
          <a:p>
            <a:pPr>
              <a:buNone/>
            </a:pPr>
            <a:r>
              <a:rPr lang="id-ID" dirty="0" smtClean="0"/>
              <a:t>    -. Prosedur Penerimaan Perkara Kasasi</a:t>
            </a:r>
          </a:p>
          <a:p>
            <a:pPr>
              <a:buNone/>
            </a:pPr>
            <a:r>
              <a:rPr lang="id-ID" dirty="0" smtClean="0"/>
              <a:t>    -. Prosedur Penerimaan Permohonan Peninjauan </a:t>
            </a:r>
          </a:p>
          <a:p>
            <a:pPr>
              <a:buNone/>
            </a:pPr>
            <a:r>
              <a:rPr lang="id-ID" dirty="0" smtClean="0"/>
              <a:t>        kembali</a:t>
            </a:r>
          </a:p>
          <a:p>
            <a:pPr>
              <a:buNone/>
            </a:pPr>
            <a:r>
              <a:rPr lang="id-ID" dirty="0" smtClean="0"/>
              <a:t>    -. Keuangan Perkara</a:t>
            </a:r>
          </a:p>
          <a:p>
            <a:pPr>
              <a:buNone/>
            </a:pPr>
            <a:r>
              <a:rPr lang="id-ID" dirty="0" smtClean="0"/>
              <a:t>    -. Pemberkasan Perkara/ Ke-arsipan perkara</a:t>
            </a:r>
          </a:p>
          <a:p>
            <a:pPr>
              <a:buNone/>
            </a:pPr>
            <a:r>
              <a:rPr lang="id-ID" dirty="0" smtClean="0"/>
              <a:t>    -. Penyelesaian Perkara</a:t>
            </a:r>
          </a:p>
          <a:p>
            <a:pPr>
              <a:buNone/>
            </a:pPr>
            <a:r>
              <a:rPr lang="id-ID" dirty="0" smtClean="0"/>
              <a:t>    -. Pelaporan Perkara</a:t>
            </a:r>
          </a:p>
          <a:p>
            <a:pPr>
              <a:buNone/>
            </a:pPr>
            <a:endParaRPr lang="id-ID"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85794"/>
            <a:ext cx="8229600" cy="5340369"/>
          </a:xfrm>
        </p:spPr>
        <p:txBody>
          <a:bodyPr>
            <a:normAutofit/>
          </a:bodyPr>
          <a:lstStyle/>
          <a:p>
            <a:pPr algn="just">
              <a:buNone/>
            </a:pPr>
            <a:r>
              <a:rPr lang="id-ID" dirty="0" smtClean="0"/>
              <a:t>3.Pengawasan dan Pembinaan Kinerja   Pelayanan Publik merupakan rangkaian kegiatan yang meliputi;</a:t>
            </a:r>
          </a:p>
          <a:p>
            <a:pPr algn="just">
              <a:buNone/>
            </a:pPr>
            <a:r>
              <a:rPr lang="id-ID" dirty="0" smtClean="0"/>
              <a:t>    -. Kegiatan Meja Informasi</a:t>
            </a:r>
          </a:p>
          <a:p>
            <a:pPr algn="just">
              <a:buNone/>
            </a:pPr>
            <a:r>
              <a:rPr lang="id-ID" dirty="0" smtClean="0"/>
              <a:t>    -. Kegiatan yang meng – upayakan tercapainya</a:t>
            </a:r>
          </a:p>
          <a:p>
            <a:pPr algn="just">
              <a:buNone/>
            </a:pPr>
            <a:r>
              <a:rPr lang="id-ID" dirty="0" smtClean="0"/>
              <a:t>        visi dan misi lembaga;</a:t>
            </a:r>
          </a:p>
          <a:p>
            <a:pPr algn="just">
              <a:buNone/>
            </a:pPr>
            <a:r>
              <a:rPr lang="id-ID" dirty="0" smtClean="0"/>
              <a:t>    -. Keterbukaan Informasi pelayanan yang bisa di ak-ses seluruh masyarakat pengguna    Pengadilan</a:t>
            </a:r>
            <a:endParaRPr lang="id-ID"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57232"/>
            <a:ext cx="8229600" cy="5268931"/>
          </a:xfrm>
        </p:spPr>
        <p:txBody>
          <a:bodyPr>
            <a:normAutofit/>
          </a:bodyPr>
          <a:lstStyle/>
          <a:p>
            <a:pPr algn="just">
              <a:buFont typeface="Wingdings" pitchFamily="2" charset="2"/>
              <a:buChar char="q"/>
            </a:pPr>
            <a:r>
              <a:rPr lang="id-ID" dirty="0" smtClean="0"/>
              <a:t>  Selanjutnya terhadap  Administrasi   Persidangan persidangan dan Pelaksanaan Putusan, Administrasi Perkara dan Kinerja Pelayanan  Publik yang berhubungan Erat dengan POLA BINDALMIN, yang  beberapa tahun sebelumnya POLABINDALMIN telah di kembangkan dengan temuan dan inovasi baru yaitu : Penggunaan APLIKASI SIADPA/ SIADPAPLUS dan SIADPA PTA</a:t>
            </a:r>
            <a:endParaRPr lang="id-ID"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5626121"/>
          </a:xfrm>
        </p:spPr>
        <p:txBody>
          <a:bodyPr>
            <a:normAutofit/>
          </a:bodyPr>
          <a:lstStyle/>
          <a:p>
            <a:pPr algn="just">
              <a:buFont typeface="Wingdings" pitchFamily="2" charset="2"/>
              <a:buChar char="q"/>
            </a:pPr>
            <a:r>
              <a:rPr lang="id-ID" dirty="0" smtClean="0"/>
              <a:t> Pengembangan POLABINDALMIN kedalam Aplikasi SIADPA/SIADPAPLUS  telah dirumuskan kedalam Program Prioritas Pengadilan Tinggi Agama Jambi yang berkelanjutan yang meliputi  kegiatan kegiatan sebagai berikut:</a:t>
            </a:r>
          </a:p>
          <a:p>
            <a:pPr algn="just">
              <a:buNone/>
            </a:pPr>
            <a:r>
              <a:rPr lang="id-ID" dirty="0" smtClean="0"/>
              <a:t>    1. Penerimaan Perkara seperti Gugatan. PMH, PHS, Penjunjukan Panitera/ Panitera Pengganti, Pemanggilan, Berita Cara Sidang, Putusan harus memakai aplikasi Siadpa/ Siadpaplus</a:t>
            </a:r>
          </a:p>
          <a:p>
            <a:pPr algn="just">
              <a:buNone/>
            </a:pPr>
            <a:r>
              <a:rPr lang="id-ID" dirty="0" smtClean="0"/>
              <a:t>     2, Publikasi Putusan melalui Direktori Putusan yang telah tersedia di Mahkamah Agung Republik Indonesia</a:t>
            </a:r>
          </a:p>
          <a:p>
            <a:pPr algn="just">
              <a:buNone/>
            </a:pPr>
            <a:r>
              <a:rPr lang="id-ID" dirty="0" smtClean="0"/>
              <a:t>     3. Pengeluaran Akta Cerai melalui aplikasi Siadpa/Siadpaplus;</a:t>
            </a:r>
            <a:endParaRPr lang="id-ID"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5626121"/>
          </a:xfrm>
        </p:spPr>
        <p:txBody>
          <a:bodyPr>
            <a:normAutofit/>
          </a:bodyPr>
          <a:lstStyle/>
          <a:p>
            <a:pPr algn="just">
              <a:buNone/>
            </a:pPr>
            <a:r>
              <a:rPr lang="id-ID" dirty="0" smtClean="0"/>
              <a:t> 4.Pelaporan  LI-PA.7, LI-PA.8  harus memakaian aplikasi Siadpa/ Siadpaplus dan pengembangan berikutnya akan LI-PA1 dengan penyempurnaan variablenya dan untuk penyempurnaan pelaporan tersebut, maka laporan tersebut harus di audit ulang untuk pemberian kode terhadap jenis perkara;</a:t>
            </a:r>
          </a:p>
          <a:p>
            <a:pPr algn="just">
              <a:buNone/>
            </a:pPr>
            <a:r>
              <a:rPr lang="id-ID" dirty="0" smtClean="0"/>
              <a:t>5. Pelaporan SMS Gate-way harus ter-integrasi  melalui siadpa/siadplus, yang selama ini masih berjalan melalui pengiriman hand-pond, dan masalah SMS-gate way akan kita bicara bersama dalam kegiatan bintek ini;</a:t>
            </a:r>
            <a:endParaRPr lang="id-ID" dirty="0"/>
          </a:p>
        </p:txBody>
      </p:sp>
    </p:spTree>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8C59B386-999D-4CB6-B907-9F3997C027CC}"/>
    </a:ext>
  </a:extLst>
</a:theme>
</file>

<file path=docProps/app.xml><?xml version="1.0" encoding="utf-8"?>
<Properties xmlns="http://schemas.openxmlformats.org/officeDocument/2006/extended-properties" xmlns:vt="http://schemas.openxmlformats.org/officeDocument/2006/docPropsVTypes">
  <Template>Facet</Template>
  <TotalTime>173</TotalTime>
  <Words>906</Words>
  <Application>Microsoft Office PowerPoint</Application>
  <PresentationFormat>On-screen Show (4:3)</PresentationFormat>
  <Paragraphs>121</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Trebuchet MS</vt:lpstr>
      <vt:lpstr>Wingdings</vt:lpstr>
      <vt:lpstr>Wingdings 3</vt:lpstr>
      <vt:lpstr>Facet</vt:lpstr>
      <vt:lpstr>Kebijakaan Pengadilan Tinggi Agama Jambi Tahun 2013</vt:lpstr>
      <vt:lpstr>PowerPoint Presentation</vt:lpstr>
      <vt:lpstr>PowerPoint Presentation</vt:lpstr>
      <vt:lpstr>1. Pembinaan dan Pengawasan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Kebijakaan Pengadilan Tinggi Agama Jambi</dc:title>
  <dc:creator>Toshiba</dc:creator>
  <cp:lastModifiedBy>pauper</cp:lastModifiedBy>
  <cp:revision>4</cp:revision>
  <dcterms:created xsi:type="dcterms:W3CDTF">2013-04-24T01:26:17Z</dcterms:created>
  <dcterms:modified xsi:type="dcterms:W3CDTF">2013-04-29T04:29:51Z</dcterms:modified>
</cp:coreProperties>
</file>